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9" r:id="rId2"/>
    <p:sldId id="256" r:id="rId3"/>
    <p:sldId id="297" r:id="rId4"/>
    <p:sldId id="296" r:id="rId5"/>
    <p:sldId id="298" r:id="rId6"/>
    <p:sldId id="261" r:id="rId7"/>
    <p:sldId id="264" r:id="rId8"/>
    <p:sldId id="265" r:id="rId9"/>
    <p:sldId id="262" r:id="rId10"/>
    <p:sldId id="266" r:id="rId11"/>
    <p:sldId id="267" r:id="rId12"/>
    <p:sldId id="268" r:id="rId13"/>
    <p:sldId id="269" r:id="rId14"/>
    <p:sldId id="273" r:id="rId15"/>
    <p:sldId id="279" r:id="rId16"/>
    <p:sldId id="274" r:id="rId17"/>
    <p:sldId id="275" r:id="rId18"/>
    <p:sldId id="278" r:id="rId19"/>
    <p:sldId id="281" r:id="rId20"/>
    <p:sldId id="277" r:id="rId21"/>
    <p:sldId id="282" r:id="rId22"/>
    <p:sldId id="294" r:id="rId23"/>
    <p:sldId id="284" r:id="rId24"/>
    <p:sldId id="286" r:id="rId25"/>
    <p:sldId id="287" r:id="rId26"/>
    <p:sldId id="293" r:id="rId27"/>
    <p:sldId id="285" r:id="rId28"/>
    <p:sldId id="288" r:id="rId29"/>
    <p:sldId id="289" r:id="rId30"/>
    <p:sldId id="290" r:id="rId31"/>
    <p:sldId id="291" r:id="rId32"/>
    <p:sldId id="292" r:id="rId3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43" autoAdjust="0"/>
    <p:restoredTop sz="94737"/>
  </p:normalViewPr>
  <p:slideViewPr>
    <p:cSldViewPr snapToGrid="0">
      <p:cViewPr varScale="1">
        <p:scale>
          <a:sx n="99" d="100"/>
          <a:sy n="99" d="100"/>
        </p:scale>
        <p:origin x="420" y="90"/>
      </p:cViewPr>
      <p:guideLst/>
    </p:cSldViewPr>
  </p:slideViewPr>
  <p:notesTextViewPr>
    <p:cViewPr>
      <p:scale>
        <a:sx n="1" d="1"/>
        <a:sy n="1" d="1"/>
      </p:scale>
      <p:origin x="0" y="0"/>
    </p:cViewPr>
  </p:notesTextViewPr>
  <p:sorterViewPr>
    <p:cViewPr varScale="1">
      <p:scale>
        <a:sx n="100" d="100"/>
        <a:sy n="100" d="100"/>
      </p:scale>
      <p:origin x="0" y="-7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EF4C96-2ED0-4BD0-A046-013EDC316E25}" type="datetimeFigureOut">
              <a:rPr lang="fr-FR" smtClean="0"/>
              <a:t>01/06/2024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29674-2A0B-4C41-B680-F2B2CDD9A796}" type="slidenum">
              <a:rPr lang="fr-FR" smtClean="0"/>
              <a:t>‹N°›</a:t>
            </a:fld>
            <a:endParaRPr lang="fr-FR"/>
          </a:p>
        </p:txBody>
      </p:sp>
    </p:spTree>
    <p:extLst>
      <p:ext uri="{BB962C8B-B14F-4D97-AF65-F5344CB8AC3E}">
        <p14:creationId xmlns:p14="http://schemas.microsoft.com/office/powerpoint/2010/main" val="1645235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429674-2A0B-4C41-B680-F2B2CDD9A796}" type="slidenum">
              <a:rPr lang="fr-FR" smtClean="0"/>
              <a:t>3</a:t>
            </a:fld>
            <a:endParaRPr lang="fr-FR"/>
          </a:p>
        </p:txBody>
      </p:sp>
    </p:spTree>
    <p:extLst>
      <p:ext uri="{BB962C8B-B14F-4D97-AF65-F5344CB8AC3E}">
        <p14:creationId xmlns:p14="http://schemas.microsoft.com/office/powerpoint/2010/main" val="2930720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3770C5-EC75-10B0-9951-253F22D9B21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6A6EA3C-13E3-05D8-6CB7-CEEBD184AC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2FAF557-C2FD-E9BD-A6FA-DBA87846F417}"/>
              </a:ext>
            </a:extLst>
          </p:cNvPr>
          <p:cNvSpPr>
            <a:spLocks noGrp="1"/>
          </p:cNvSpPr>
          <p:nvPr>
            <p:ph type="dt" sz="half" idx="10"/>
          </p:nvPr>
        </p:nvSpPr>
        <p:spPr/>
        <p:txBody>
          <a:bodyPr/>
          <a:lstStyle/>
          <a:p>
            <a:fld id="{1066957B-C5DF-DA40-AC8B-D17386A69A33}" type="datetime1">
              <a:rPr lang="fr-FR" smtClean="0"/>
              <a:t>01/06/2024</a:t>
            </a:fld>
            <a:endParaRPr lang="fr-FR"/>
          </a:p>
        </p:txBody>
      </p:sp>
      <p:sp>
        <p:nvSpPr>
          <p:cNvPr id="5" name="Espace réservé du pied de page 4">
            <a:extLst>
              <a:ext uri="{FF2B5EF4-FFF2-40B4-BE49-F238E27FC236}">
                <a16:creationId xmlns:a16="http://schemas.microsoft.com/office/drawing/2014/main" id="{F59653F5-BCAF-F8E3-1EB6-9703DAAA1FDE}"/>
              </a:ext>
            </a:extLst>
          </p:cNvPr>
          <p:cNvSpPr>
            <a:spLocks noGrp="1"/>
          </p:cNvSpPr>
          <p:nvPr>
            <p:ph type="ftr" sz="quarter" idx="11"/>
          </p:nvPr>
        </p:nvSpPr>
        <p:spPr/>
        <p:txBody>
          <a:bodyPr/>
          <a:lstStyle/>
          <a:p>
            <a:r>
              <a:rPr lang="fr-FR"/>
              <a:t>Présentation Rob Roy / Claude Simon – Séminaire ALCS Arras 01-06-2024</a:t>
            </a:r>
          </a:p>
        </p:txBody>
      </p:sp>
      <p:sp>
        <p:nvSpPr>
          <p:cNvPr id="6" name="Espace réservé du numéro de diapositive 5">
            <a:extLst>
              <a:ext uri="{FF2B5EF4-FFF2-40B4-BE49-F238E27FC236}">
                <a16:creationId xmlns:a16="http://schemas.microsoft.com/office/drawing/2014/main" id="{AF759743-764A-0147-A84C-27DD7877090B}"/>
              </a:ext>
            </a:extLst>
          </p:cNvPr>
          <p:cNvSpPr>
            <a:spLocks noGrp="1"/>
          </p:cNvSpPr>
          <p:nvPr>
            <p:ph type="sldNum" sz="quarter" idx="12"/>
          </p:nvPr>
        </p:nvSpPr>
        <p:spPr/>
        <p:txBody>
          <a:bodyPr/>
          <a:lstStyle/>
          <a:p>
            <a:fld id="{6CDBF460-2754-42D0-808B-6AE14607AC9C}" type="slidenum">
              <a:rPr lang="fr-FR" smtClean="0"/>
              <a:t>‹N°›</a:t>
            </a:fld>
            <a:endParaRPr lang="fr-FR"/>
          </a:p>
        </p:txBody>
      </p:sp>
    </p:spTree>
    <p:extLst>
      <p:ext uri="{BB962C8B-B14F-4D97-AF65-F5344CB8AC3E}">
        <p14:creationId xmlns:p14="http://schemas.microsoft.com/office/powerpoint/2010/main" val="2026164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F0BE58-D981-25C1-DC38-C1612A88BB0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CE65462-7AAF-5A41-D4A7-3009B17CEFF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0626F9D-01E9-BBD5-4544-20F6A797D025}"/>
              </a:ext>
            </a:extLst>
          </p:cNvPr>
          <p:cNvSpPr>
            <a:spLocks noGrp="1"/>
          </p:cNvSpPr>
          <p:nvPr>
            <p:ph type="dt" sz="half" idx="10"/>
          </p:nvPr>
        </p:nvSpPr>
        <p:spPr/>
        <p:txBody>
          <a:bodyPr/>
          <a:lstStyle/>
          <a:p>
            <a:fld id="{63B20A27-5E56-4A43-9ADE-83D3097506FB}" type="datetime1">
              <a:rPr lang="fr-FR" smtClean="0"/>
              <a:t>01/06/2024</a:t>
            </a:fld>
            <a:endParaRPr lang="fr-FR"/>
          </a:p>
        </p:txBody>
      </p:sp>
      <p:sp>
        <p:nvSpPr>
          <p:cNvPr id="5" name="Espace réservé du pied de page 4">
            <a:extLst>
              <a:ext uri="{FF2B5EF4-FFF2-40B4-BE49-F238E27FC236}">
                <a16:creationId xmlns:a16="http://schemas.microsoft.com/office/drawing/2014/main" id="{F376B173-3C5D-3977-2FFD-96D818D977E1}"/>
              </a:ext>
            </a:extLst>
          </p:cNvPr>
          <p:cNvSpPr>
            <a:spLocks noGrp="1"/>
          </p:cNvSpPr>
          <p:nvPr>
            <p:ph type="ftr" sz="quarter" idx="11"/>
          </p:nvPr>
        </p:nvSpPr>
        <p:spPr/>
        <p:txBody>
          <a:bodyPr/>
          <a:lstStyle/>
          <a:p>
            <a:r>
              <a:rPr lang="fr-FR"/>
              <a:t>Présentation Rob Roy / Claude Simon – Séminaire ALCS Arras 01-06-2024</a:t>
            </a:r>
          </a:p>
        </p:txBody>
      </p:sp>
      <p:sp>
        <p:nvSpPr>
          <p:cNvPr id="6" name="Espace réservé du numéro de diapositive 5">
            <a:extLst>
              <a:ext uri="{FF2B5EF4-FFF2-40B4-BE49-F238E27FC236}">
                <a16:creationId xmlns:a16="http://schemas.microsoft.com/office/drawing/2014/main" id="{C5589232-D3A8-6206-4D7A-520D8FC6085C}"/>
              </a:ext>
            </a:extLst>
          </p:cNvPr>
          <p:cNvSpPr>
            <a:spLocks noGrp="1"/>
          </p:cNvSpPr>
          <p:nvPr>
            <p:ph type="sldNum" sz="quarter" idx="12"/>
          </p:nvPr>
        </p:nvSpPr>
        <p:spPr/>
        <p:txBody>
          <a:bodyPr/>
          <a:lstStyle/>
          <a:p>
            <a:fld id="{6CDBF460-2754-42D0-808B-6AE14607AC9C}" type="slidenum">
              <a:rPr lang="fr-FR" smtClean="0"/>
              <a:t>‹N°›</a:t>
            </a:fld>
            <a:endParaRPr lang="fr-FR"/>
          </a:p>
        </p:txBody>
      </p:sp>
    </p:spTree>
    <p:extLst>
      <p:ext uri="{BB962C8B-B14F-4D97-AF65-F5344CB8AC3E}">
        <p14:creationId xmlns:p14="http://schemas.microsoft.com/office/powerpoint/2010/main" val="1547748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5F1AF28-F685-1EF4-82A5-958898DCF0B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DA9B898-70BC-87A8-7345-29FEB496904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A25E23F-0C6B-B48A-79F6-0DA4680ADE66}"/>
              </a:ext>
            </a:extLst>
          </p:cNvPr>
          <p:cNvSpPr>
            <a:spLocks noGrp="1"/>
          </p:cNvSpPr>
          <p:nvPr>
            <p:ph type="dt" sz="half" idx="10"/>
          </p:nvPr>
        </p:nvSpPr>
        <p:spPr/>
        <p:txBody>
          <a:bodyPr/>
          <a:lstStyle/>
          <a:p>
            <a:fld id="{E2DFA2F6-6AEA-1B47-BDF4-47727CD88246}" type="datetime1">
              <a:rPr lang="fr-FR" smtClean="0"/>
              <a:t>01/06/2024</a:t>
            </a:fld>
            <a:endParaRPr lang="fr-FR"/>
          </a:p>
        </p:txBody>
      </p:sp>
      <p:sp>
        <p:nvSpPr>
          <p:cNvPr id="5" name="Espace réservé du pied de page 4">
            <a:extLst>
              <a:ext uri="{FF2B5EF4-FFF2-40B4-BE49-F238E27FC236}">
                <a16:creationId xmlns:a16="http://schemas.microsoft.com/office/drawing/2014/main" id="{DB04C6FD-2944-4DE9-919D-AC70E38D318C}"/>
              </a:ext>
            </a:extLst>
          </p:cNvPr>
          <p:cNvSpPr>
            <a:spLocks noGrp="1"/>
          </p:cNvSpPr>
          <p:nvPr>
            <p:ph type="ftr" sz="quarter" idx="11"/>
          </p:nvPr>
        </p:nvSpPr>
        <p:spPr/>
        <p:txBody>
          <a:bodyPr/>
          <a:lstStyle/>
          <a:p>
            <a:r>
              <a:rPr lang="fr-FR"/>
              <a:t>Présentation Rob Roy / Claude Simon – Séminaire ALCS Arras 01-06-2024</a:t>
            </a:r>
          </a:p>
        </p:txBody>
      </p:sp>
      <p:sp>
        <p:nvSpPr>
          <p:cNvPr id="6" name="Espace réservé du numéro de diapositive 5">
            <a:extLst>
              <a:ext uri="{FF2B5EF4-FFF2-40B4-BE49-F238E27FC236}">
                <a16:creationId xmlns:a16="http://schemas.microsoft.com/office/drawing/2014/main" id="{CF21C070-D19F-75B5-6955-F360888A3115}"/>
              </a:ext>
            </a:extLst>
          </p:cNvPr>
          <p:cNvSpPr>
            <a:spLocks noGrp="1"/>
          </p:cNvSpPr>
          <p:nvPr>
            <p:ph type="sldNum" sz="quarter" idx="12"/>
          </p:nvPr>
        </p:nvSpPr>
        <p:spPr/>
        <p:txBody>
          <a:bodyPr/>
          <a:lstStyle/>
          <a:p>
            <a:fld id="{6CDBF460-2754-42D0-808B-6AE14607AC9C}" type="slidenum">
              <a:rPr lang="fr-FR" smtClean="0"/>
              <a:t>‹N°›</a:t>
            </a:fld>
            <a:endParaRPr lang="fr-FR"/>
          </a:p>
        </p:txBody>
      </p:sp>
    </p:spTree>
    <p:extLst>
      <p:ext uri="{BB962C8B-B14F-4D97-AF65-F5344CB8AC3E}">
        <p14:creationId xmlns:p14="http://schemas.microsoft.com/office/powerpoint/2010/main" val="1991767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Deux contenus">
    <p:spTree>
      <p:nvGrpSpPr>
        <p:cNvPr id="1" name=""/>
        <p:cNvGrpSpPr/>
        <p:nvPr/>
      </p:nvGrpSpPr>
      <p:grpSpPr>
        <a:xfrm>
          <a:off x="0" y="0"/>
          <a:ext cx="0" cy="0"/>
          <a:chOff x="0" y="0"/>
          <a:chExt cx="0" cy="0"/>
        </a:xfrm>
      </p:grpSpPr>
      <p:sp>
        <p:nvSpPr>
          <p:cNvPr id="38" name="Texte du titre"/>
          <p:cNvSpPr txBox="1">
            <a:spLocks noGrp="1"/>
          </p:cNvSpPr>
          <p:nvPr>
            <p:ph type="title"/>
          </p:nvPr>
        </p:nvSpPr>
        <p:spPr>
          <a:prstGeom prst="rect">
            <a:avLst/>
          </a:prstGeom>
        </p:spPr>
        <p:txBody>
          <a:bodyPr/>
          <a:lstStyle/>
          <a:p>
            <a:r>
              <a:t>Texte du titre</a:t>
            </a:r>
          </a:p>
        </p:txBody>
      </p:sp>
      <p:sp>
        <p:nvSpPr>
          <p:cNvPr id="39" name="Texte niveau 1…"/>
          <p:cNvSpPr txBox="1">
            <a:spLocks noGrp="1"/>
          </p:cNvSpPr>
          <p:nvPr>
            <p:ph type="body" sz="half" idx="1"/>
          </p:nvPr>
        </p:nvSpPr>
        <p:spPr>
          <a:xfrm>
            <a:off x="838200" y="1825625"/>
            <a:ext cx="5181600" cy="4351338"/>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18792055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Image avec légende">
    <p:spTree>
      <p:nvGrpSpPr>
        <p:cNvPr id="1" name=""/>
        <p:cNvGrpSpPr/>
        <p:nvPr/>
      </p:nvGrpSpPr>
      <p:grpSpPr>
        <a:xfrm>
          <a:off x="0" y="0"/>
          <a:ext cx="0" cy="0"/>
          <a:chOff x="0" y="0"/>
          <a:chExt cx="0" cy="0"/>
        </a:xfrm>
      </p:grpSpPr>
      <p:sp>
        <p:nvSpPr>
          <p:cNvPr id="82" name="Texte du titre"/>
          <p:cNvSpPr txBox="1">
            <a:spLocks noGrp="1"/>
          </p:cNvSpPr>
          <p:nvPr>
            <p:ph type="title"/>
          </p:nvPr>
        </p:nvSpPr>
        <p:spPr>
          <a:xfrm>
            <a:off x="839787" y="457200"/>
            <a:ext cx="3932239" cy="1600200"/>
          </a:xfrm>
          <a:prstGeom prst="rect">
            <a:avLst/>
          </a:prstGeom>
        </p:spPr>
        <p:txBody>
          <a:bodyPr anchor="b"/>
          <a:lstStyle>
            <a:lvl1pPr>
              <a:defRPr sz="3200"/>
            </a:lvl1pPr>
          </a:lstStyle>
          <a:p>
            <a:r>
              <a:t>Texte du titre</a:t>
            </a:r>
          </a:p>
        </p:txBody>
      </p:sp>
      <p:sp>
        <p:nvSpPr>
          <p:cNvPr id="83" name="Espace réservé pour une image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Texte niveau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Texte niveau 1</a:t>
            </a:r>
          </a:p>
          <a:p>
            <a:pPr lvl="1"/>
            <a:r>
              <a:t>Texte niveau 2</a:t>
            </a:r>
          </a:p>
          <a:p>
            <a:pPr lvl="2"/>
            <a:r>
              <a:t>Texte niveau 3</a:t>
            </a:r>
          </a:p>
          <a:p>
            <a:pPr lvl="3"/>
            <a:r>
              <a:t>Texte niveau 4</a:t>
            </a:r>
          </a:p>
          <a:p>
            <a:pPr lvl="4"/>
            <a:r>
              <a:t>Texte niveau 5</a:t>
            </a:r>
          </a:p>
        </p:txBody>
      </p:sp>
      <p:sp>
        <p:nvSpPr>
          <p:cNvPr id="8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93162051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Comparaison">
    <p:spTree>
      <p:nvGrpSpPr>
        <p:cNvPr id="1" name=""/>
        <p:cNvGrpSpPr/>
        <p:nvPr/>
      </p:nvGrpSpPr>
      <p:grpSpPr>
        <a:xfrm>
          <a:off x="0" y="0"/>
          <a:ext cx="0" cy="0"/>
          <a:chOff x="0" y="0"/>
          <a:chExt cx="0" cy="0"/>
        </a:xfrm>
      </p:grpSpPr>
      <p:sp>
        <p:nvSpPr>
          <p:cNvPr id="47" name="Texte du titre"/>
          <p:cNvSpPr txBox="1">
            <a:spLocks noGrp="1"/>
          </p:cNvSpPr>
          <p:nvPr>
            <p:ph type="title"/>
          </p:nvPr>
        </p:nvSpPr>
        <p:spPr>
          <a:xfrm>
            <a:off x="839787" y="365125"/>
            <a:ext cx="10515601" cy="1325563"/>
          </a:xfrm>
          <a:prstGeom prst="rect">
            <a:avLst/>
          </a:prstGeom>
        </p:spPr>
        <p:txBody>
          <a:bodyPr/>
          <a:lstStyle/>
          <a:p>
            <a:r>
              <a:t>Texte du titre</a:t>
            </a:r>
          </a:p>
        </p:txBody>
      </p:sp>
      <p:sp>
        <p:nvSpPr>
          <p:cNvPr id="48" name="Texte niveau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Texte niveau 1</a:t>
            </a:r>
          </a:p>
          <a:p>
            <a:pPr lvl="1"/>
            <a:r>
              <a:t>Texte niveau 2</a:t>
            </a:r>
          </a:p>
          <a:p>
            <a:pPr lvl="2"/>
            <a:r>
              <a:t>Texte niveau 3</a:t>
            </a:r>
          </a:p>
          <a:p>
            <a:pPr lvl="3"/>
            <a:r>
              <a:t>Texte niveau 4</a:t>
            </a:r>
          </a:p>
          <a:p>
            <a:pPr lvl="4"/>
            <a:r>
              <a:t>Texte niveau 5</a:t>
            </a:r>
          </a:p>
        </p:txBody>
      </p:sp>
      <p:sp>
        <p:nvSpPr>
          <p:cNvPr id="49" name="Espace réservé du texte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90732905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9C38D8-8224-63F8-F53B-4C6EF59AB5C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5C50FB3-2716-9766-A0C8-F966FA9DA06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0C4FDEC-5938-1ECC-4A64-7161F3B69766}"/>
              </a:ext>
            </a:extLst>
          </p:cNvPr>
          <p:cNvSpPr>
            <a:spLocks noGrp="1"/>
          </p:cNvSpPr>
          <p:nvPr>
            <p:ph type="dt" sz="half" idx="10"/>
          </p:nvPr>
        </p:nvSpPr>
        <p:spPr/>
        <p:txBody>
          <a:bodyPr/>
          <a:lstStyle/>
          <a:p>
            <a:fld id="{C347991F-27F4-4A4A-9E8F-EA031336B89A}" type="datetime1">
              <a:rPr lang="fr-FR" smtClean="0"/>
              <a:t>01/06/2024</a:t>
            </a:fld>
            <a:endParaRPr lang="fr-FR"/>
          </a:p>
        </p:txBody>
      </p:sp>
      <p:sp>
        <p:nvSpPr>
          <p:cNvPr id="5" name="Espace réservé du pied de page 4">
            <a:extLst>
              <a:ext uri="{FF2B5EF4-FFF2-40B4-BE49-F238E27FC236}">
                <a16:creationId xmlns:a16="http://schemas.microsoft.com/office/drawing/2014/main" id="{9DA9DF07-ABC3-1D59-E645-20334839E42C}"/>
              </a:ext>
            </a:extLst>
          </p:cNvPr>
          <p:cNvSpPr>
            <a:spLocks noGrp="1"/>
          </p:cNvSpPr>
          <p:nvPr>
            <p:ph type="ftr" sz="quarter" idx="11"/>
          </p:nvPr>
        </p:nvSpPr>
        <p:spPr/>
        <p:txBody>
          <a:bodyPr/>
          <a:lstStyle/>
          <a:p>
            <a:r>
              <a:rPr lang="fr-FR"/>
              <a:t>Présentation Rob Roy / Claude Simon – Séminaire ALCS Arras 01-06-2024</a:t>
            </a:r>
          </a:p>
        </p:txBody>
      </p:sp>
      <p:sp>
        <p:nvSpPr>
          <p:cNvPr id="6" name="Espace réservé du numéro de diapositive 5">
            <a:extLst>
              <a:ext uri="{FF2B5EF4-FFF2-40B4-BE49-F238E27FC236}">
                <a16:creationId xmlns:a16="http://schemas.microsoft.com/office/drawing/2014/main" id="{F3BF8BF7-A2EC-0E80-F32E-5E2AC7A66F2C}"/>
              </a:ext>
            </a:extLst>
          </p:cNvPr>
          <p:cNvSpPr>
            <a:spLocks noGrp="1"/>
          </p:cNvSpPr>
          <p:nvPr>
            <p:ph type="sldNum" sz="quarter" idx="12"/>
          </p:nvPr>
        </p:nvSpPr>
        <p:spPr/>
        <p:txBody>
          <a:bodyPr/>
          <a:lstStyle/>
          <a:p>
            <a:fld id="{6CDBF460-2754-42D0-808B-6AE14607AC9C}" type="slidenum">
              <a:rPr lang="fr-FR" smtClean="0"/>
              <a:t>‹N°›</a:t>
            </a:fld>
            <a:endParaRPr lang="fr-FR"/>
          </a:p>
        </p:txBody>
      </p:sp>
    </p:spTree>
    <p:extLst>
      <p:ext uri="{BB962C8B-B14F-4D97-AF65-F5344CB8AC3E}">
        <p14:creationId xmlns:p14="http://schemas.microsoft.com/office/powerpoint/2010/main" val="2999169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76A1D1-5EAA-5661-1D63-2F71790F5D9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C6AE34F-C7A7-A441-4827-5A47DAB7108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AA8B693-A78E-B46C-4892-73C54764F775}"/>
              </a:ext>
            </a:extLst>
          </p:cNvPr>
          <p:cNvSpPr>
            <a:spLocks noGrp="1"/>
          </p:cNvSpPr>
          <p:nvPr>
            <p:ph type="dt" sz="half" idx="10"/>
          </p:nvPr>
        </p:nvSpPr>
        <p:spPr/>
        <p:txBody>
          <a:bodyPr/>
          <a:lstStyle/>
          <a:p>
            <a:fld id="{4FAEA557-30F6-2540-BF73-9F833E3F7277}" type="datetime1">
              <a:rPr lang="fr-FR" smtClean="0"/>
              <a:t>01/06/2024</a:t>
            </a:fld>
            <a:endParaRPr lang="fr-FR"/>
          </a:p>
        </p:txBody>
      </p:sp>
      <p:sp>
        <p:nvSpPr>
          <p:cNvPr id="5" name="Espace réservé du pied de page 4">
            <a:extLst>
              <a:ext uri="{FF2B5EF4-FFF2-40B4-BE49-F238E27FC236}">
                <a16:creationId xmlns:a16="http://schemas.microsoft.com/office/drawing/2014/main" id="{1B20C070-4456-B7CE-EFF9-625ACD187E28}"/>
              </a:ext>
            </a:extLst>
          </p:cNvPr>
          <p:cNvSpPr>
            <a:spLocks noGrp="1"/>
          </p:cNvSpPr>
          <p:nvPr>
            <p:ph type="ftr" sz="quarter" idx="11"/>
          </p:nvPr>
        </p:nvSpPr>
        <p:spPr/>
        <p:txBody>
          <a:bodyPr/>
          <a:lstStyle/>
          <a:p>
            <a:r>
              <a:rPr lang="fr-FR"/>
              <a:t>Présentation Rob Roy / Claude Simon – Séminaire ALCS Arras 01-06-2024</a:t>
            </a:r>
          </a:p>
        </p:txBody>
      </p:sp>
      <p:sp>
        <p:nvSpPr>
          <p:cNvPr id="6" name="Espace réservé du numéro de diapositive 5">
            <a:extLst>
              <a:ext uri="{FF2B5EF4-FFF2-40B4-BE49-F238E27FC236}">
                <a16:creationId xmlns:a16="http://schemas.microsoft.com/office/drawing/2014/main" id="{1F80D450-9FB2-4D4C-5EEE-3EDD8BC888E6}"/>
              </a:ext>
            </a:extLst>
          </p:cNvPr>
          <p:cNvSpPr>
            <a:spLocks noGrp="1"/>
          </p:cNvSpPr>
          <p:nvPr>
            <p:ph type="sldNum" sz="quarter" idx="12"/>
          </p:nvPr>
        </p:nvSpPr>
        <p:spPr/>
        <p:txBody>
          <a:bodyPr/>
          <a:lstStyle/>
          <a:p>
            <a:fld id="{6CDBF460-2754-42D0-808B-6AE14607AC9C}" type="slidenum">
              <a:rPr lang="fr-FR" smtClean="0"/>
              <a:t>‹N°›</a:t>
            </a:fld>
            <a:endParaRPr lang="fr-FR"/>
          </a:p>
        </p:txBody>
      </p:sp>
    </p:spTree>
    <p:extLst>
      <p:ext uri="{BB962C8B-B14F-4D97-AF65-F5344CB8AC3E}">
        <p14:creationId xmlns:p14="http://schemas.microsoft.com/office/powerpoint/2010/main" val="1921312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BAA086-A53C-A531-60F4-A86E0240760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F03DD74-1901-6AB9-8343-54DE1CEF826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1AF316E-B68B-0D63-8372-6C5A0E65C45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3EAA363-3FDB-01F1-D137-ECF649E9BFF1}"/>
              </a:ext>
            </a:extLst>
          </p:cNvPr>
          <p:cNvSpPr>
            <a:spLocks noGrp="1"/>
          </p:cNvSpPr>
          <p:nvPr>
            <p:ph type="dt" sz="half" idx="10"/>
          </p:nvPr>
        </p:nvSpPr>
        <p:spPr/>
        <p:txBody>
          <a:bodyPr/>
          <a:lstStyle/>
          <a:p>
            <a:fld id="{097A937B-B01D-814C-8C8D-3E577F34879A}" type="datetime1">
              <a:rPr lang="fr-FR" smtClean="0"/>
              <a:t>01/06/2024</a:t>
            </a:fld>
            <a:endParaRPr lang="fr-FR"/>
          </a:p>
        </p:txBody>
      </p:sp>
      <p:sp>
        <p:nvSpPr>
          <p:cNvPr id="6" name="Espace réservé du pied de page 5">
            <a:extLst>
              <a:ext uri="{FF2B5EF4-FFF2-40B4-BE49-F238E27FC236}">
                <a16:creationId xmlns:a16="http://schemas.microsoft.com/office/drawing/2014/main" id="{60EDF6F9-3DCA-9098-BC59-B0EC633E4C77}"/>
              </a:ext>
            </a:extLst>
          </p:cNvPr>
          <p:cNvSpPr>
            <a:spLocks noGrp="1"/>
          </p:cNvSpPr>
          <p:nvPr>
            <p:ph type="ftr" sz="quarter" idx="11"/>
          </p:nvPr>
        </p:nvSpPr>
        <p:spPr/>
        <p:txBody>
          <a:bodyPr/>
          <a:lstStyle/>
          <a:p>
            <a:r>
              <a:rPr lang="fr-FR"/>
              <a:t>Présentation Rob Roy / Claude Simon – Séminaire ALCS Arras 01-06-2024</a:t>
            </a:r>
          </a:p>
        </p:txBody>
      </p:sp>
      <p:sp>
        <p:nvSpPr>
          <p:cNvPr id="7" name="Espace réservé du numéro de diapositive 6">
            <a:extLst>
              <a:ext uri="{FF2B5EF4-FFF2-40B4-BE49-F238E27FC236}">
                <a16:creationId xmlns:a16="http://schemas.microsoft.com/office/drawing/2014/main" id="{FB89F5D6-EE51-2179-3477-013C95058474}"/>
              </a:ext>
            </a:extLst>
          </p:cNvPr>
          <p:cNvSpPr>
            <a:spLocks noGrp="1"/>
          </p:cNvSpPr>
          <p:nvPr>
            <p:ph type="sldNum" sz="quarter" idx="12"/>
          </p:nvPr>
        </p:nvSpPr>
        <p:spPr/>
        <p:txBody>
          <a:bodyPr/>
          <a:lstStyle/>
          <a:p>
            <a:fld id="{6CDBF460-2754-42D0-808B-6AE14607AC9C}" type="slidenum">
              <a:rPr lang="fr-FR" smtClean="0"/>
              <a:t>‹N°›</a:t>
            </a:fld>
            <a:endParaRPr lang="fr-FR"/>
          </a:p>
        </p:txBody>
      </p:sp>
    </p:spTree>
    <p:extLst>
      <p:ext uri="{BB962C8B-B14F-4D97-AF65-F5344CB8AC3E}">
        <p14:creationId xmlns:p14="http://schemas.microsoft.com/office/powerpoint/2010/main" val="3086254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D9226B-BD3C-953A-B4BD-3983B8D5398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60CC719-AE6F-3C1D-D81E-1D09B0ABDF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AD11964-BAF6-9278-EAA0-675A9DFA879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5A17A97-BD75-E4E8-50F2-7F5CCB5CDC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9265E25-E496-BB3E-9E34-1ABF6A4FF48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665ED20-F7A5-FC31-A072-4BA73A9C4B7E}"/>
              </a:ext>
            </a:extLst>
          </p:cNvPr>
          <p:cNvSpPr>
            <a:spLocks noGrp="1"/>
          </p:cNvSpPr>
          <p:nvPr>
            <p:ph type="dt" sz="half" idx="10"/>
          </p:nvPr>
        </p:nvSpPr>
        <p:spPr/>
        <p:txBody>
          <a:bodyPr/>
          <a:lstStyle/>
          <a:p>
            <a:fld id="{48958968-C9CF-DB4E-842C-D2A46DBD6AB1}" type="datetime1">
              <a:rPr lang="fr-FR" smtClean="0"/>
              <a:t>01/06/2024</a:t>
            </a:fld>
            <a:endParaRPr lang="fr-FR"/>
          </a:p>
        </p:txBody>
      </p:sp>
      <p:sp>
        <p:nvSpPr>
          <p:cNvPr id="8" name="Espace réservé du pied de page 7">
            <a:extLst>
              <a:ext uri="{FF2B5EF4-FFF2-40B4-BE49-F238E27FC236}">
                <a16:creationId xmlns:a16="http://schemas.microsoft.com/office/drawing/2014/main" id="{3AC2067E-126B-DE74-BE11-5A5861FBC160}"/>
              </a:ext>
            </a:extLst>
          </p:cNvPr>
          <p:cNvSpPr>
            <a:spLocks noGrp="1"/>
          </p:cNvSpPr>
          <p:nvPr>
            <p:ph type="ftr" sz="quarter" idx="11"/>
          </p:nvPr>
        </p:nvSpPr>
        <p:spPr/>
        <p:txBody>
          <a:bodyPr/>
          <a:lstStyle/>
          <a:p>
            <a:r>
              <a:rPr lang="fr-FR"/>
              <a:t>Présentation Rob Roy / Claude Simon – Séminaire ALCS Arras 01-06-2024</a:t>
            </a:r>
          </a:p>
        </p:txBody>
      </p:sp>
      <p:sp>
        <p:nvSpPr>
          <p:cNvPr id="9" name="Espace réservé du numéro de diapositive 8">
            <a:extLst>
              <a:ext uri="{FF2B5EF4-FFF2-40B4-BE49-F238E27FC236}">
                <a16:creationId xmlns:a16="http://schemas.microsoft.com/office/drawing/2014/main" id="{803A3DBF-2C8C-A11B-C69E-1A4391B5FF00}"/>
              </a:ext>
            </a:extLst>
          </p:cNvPr>
          <p:cNvSpPr>
            <a:spLocks noGrp="1"/>
          </p:cNvSpPr>
          <p:nvPr>
            <p:ph type="sldNum" sz="quarter" idx="12"/>
          </p:nvPr>
        </p:nvSpPr>
        <p:spPr/>
        <p:txBody>
          <a:bodyPr/>
          <a:lstStyle/>
          <a:p>
            <a:fld id="{6CDBF460-2754-42D0-808B-6AE14607AC9C}" type="slidenum">
              <a:rPr lang="fr-FR" smtClean="0"/>
              <a:t>‹N°›</a:t>
            </a:fld>
            <a:endParaRPr lang="fr-FR"/>
          </a:p>
        </p:txBody>
      </p:sp>
    </p:spTree>
    <p:extLst>
      <p:ext uri="{BB962C8B-B14F-4D97-AF65-F5344CB8AC3E}">
        <p14:creationId xmlns:p14="http://schemas.microsoft.com/office/powerpoint/2010/main" val="2140363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D778B4-EFFF-11F8-7683-9787D3EF724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205A9FC-46B6-95E6-B34E-29A8C25C87B8}"/>
              </a:ext>
            </a:extLst>
          </p:cNvPr>
          <p:cNvSpPr>
            <a:spLocks noGrp="1"/>
          </p:cNvSpPr>
          <p:nvPr>
            <p:ph type="dt" sz="half" idx="10"/>
          </p:nvPr>
        </p:nvSpPr>
        <p:spPr/>
        <p:txBody>
          <a:bodyPr/>
          <a:lstStyle/>
          <a:p>
            <a:fld id="{8DAA349D-F552-AC46-B371-5855775DE684}" type="datetime1">
              <a:rPr lang="fr-FR" smtClean="0"/>
              <a:t>01/06/2024</a:t>
            </a:fld>
            <a:endParaRPr lang="fr-FR"/>
          </a:p>
        </p:txBody>
      </p:sp>
      <p:sp>
        <p:nvSpPr>
          <p:cNvPr id="4" name="Espace réservé du pied de page 3">
            <a:extLst>
              <a:ext uri="{FF2B5EF4-FFF2-40B4-BE49-F238E27FC236}">
                <a16:creationId xmlns:a16="http://schemas.microsoft.com/office/drawing/2014/main" id="{5C89A835-4898-F8E9-DF1C-5ED75776B924}"/>
              </a:ext>
            </a:extLst>
          </p:cNvPr>
          <p:cNvSpPr>
            <a:spLocks noGrp="1"/>
          </p:cNvSpPr>
          <p:nvPr>
            <p:ph type="ftr" sz="quarter" idx="11"/>
          </p:nvPr>
        </p:nvSpPr>
        <p:spPr/>
        <p:txBody>
          <a:bodyPr/>
          <a:lstStyle/>
          <a:p>
            <a:r>
              <a:rPr lang="fr-FR"/>
              <a:t>Présentation Rob Roy / Claude Simon – Séminaire ALCS Arras 01-06-2024</a:t>
            </a:r>
          </a:p>
        </p:txBody>
      </p:sp>
      <p:sp>
        <p:nvSpPr>
          <p:cNvPr id="5" name="Espace réservé du numéro de diapositive 4">
            <a:extLst>
              <a:ext uri="{FF2B5EF4-FFF2-40B4-BE49-F238E27FC236}">
                <a16:creationId xmlns:a16="http://schemas.microsoft.com/office/drawing/2014/main" id="{6F14C2EC-76FF-8A9F-F35C-4E6899D788FF}"/>
              </a:ext>
            </a:extLst>
          </p:cNvPr>
          <p:cNvSpPr>
            <a:spLocks noGrp="1"/>
          </p:cNvSpPr>
          <p:nvPr>
            <p:ph type="sldNum" sz="quarter" idx="12"/>
          </p:nvPr>
        </p:nvSpPr>
        <p:spPr/>
        <p:txBody>
          <a:bodyPr/>
          <a:lstStyle/>
          <a:p>
            <a:fld id="{6CDBF460-2754-42D0-808B-6AE14607AC9C}" type="slidenum">
              <a:rPr lang="fr-FR" smtClean="0"/>
              <a:t>‹N°›</a:t>
            </a:fld>
            <a:endParaRPr lang="fr-FR"/>
          </a:p>
        </p:txBody>
      </p:sp>
    </p:spTree>
    <p:extLst>
      <p:ext uri="{BB962C8B-B14F-4D97-AF65-F5344CB8AC3E}">
        <p14:creationId xmlns:p14="http://schemas.microsoft.com/office/powerpoint/2010/main" val="4099621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AE408AD-472A-944E-A02D-45610C0ADD02}"/>
              </a:ext>
            </a:extLst>
          </p:cNvPr>
          <p:cNvSpPr>
            <a:spLocks noGrp="1"/>
          </p:cNvSpPr>
          <p:nvPr>
            <p:ph type="dt" sz="half" idx="10"/>
          </p:nvPr>
        </p:nvSpPr>
        <p:spPr/>
        <p:txBody>
          <a:bodyPr/>
          <a:lstStyle/>
          <a:p>
            <a:fld id="{EE1577ED-5A7F-544B-8DFE-BA6ADC08427B}" type="datetime1">
              <a:rPr lang="fr-FR" smtClean="0"/>
              <a:t>01/06/2024</a:t>
            </a:fld>
            <a:endParaRPr lang="fr-FR"/>
          </a:p>
        </p:txBody>
      </p:sp>
      <p:sp>
        <p:nvSpPr>
          <p:cNvPr id="3" name="Espace réservé du pied de page 2">
            <a:extLst>
              <a:ext uri="{FF2B5EF4-FFF2-40B4-BE49-F238E27FC236}">
                <a16:creationId xmlns:a16="http://schemas.microsoft.com/office/drawing/2014/main" id="{A7932ABE-D768-AAEB-BF69-844B4D59875B}"/>
              </a:ext>
            </a:extLst>
          </p:cNvPr>
          <p:cNvSpPr>
            <a:spLocks noGrp="1"/>
          </p:cNvSpPr>
          <p:nvPr>
            <p:ph type="ftr" sz="quarter" idx="11"/>
          </p:nvPr>
        </p:nvSpPr>
        <p:spPr/>
        <p:txBody>
          <a:bodyPr/>
          <a:lstStyle/>
          <a:p>
            <a:r>
              <a:rPr lang="fr-FR"/>
              <a:t>Présentation Rob Roy / Claude Simon – Séminaire ALCS Arras 01-06-2024</a:t>
            </a:r>
          </a:p>
        </p:txBody>
      </p:sp>
      <p:sp>
        <p:nvSpPr>
          <p:cNvPr id="4" name="Espace réservé du numéro de diapositive 3">
            <a:extLst>
              <a:ext uri="{FF2B5EF4-FFF2-40B4-BE49-F238E27FC236}">
                <a16:creationId xmlns:a16="http://schemas.microsoft.com/office/drawing/2014/main" id="{B2AC983A-C92D-B04E-FCD6-E3D5683D14B7}"/>
              </a:ext>
            </a:extLst>
          </p:cNvPr>
          <p:cNvSpPr>
            <a:spLocks noGrp="1"/>
          </p:cNvSpPr>
          <p:nvPr>
            <p:ph type="sldNum" sz="quarter" idx="12"/>
          </p:nvPr>
        </p:nvSpPr>
        <p:spPr/>
        <p:txBody>
          <a:bodyPr/>
          <a:lstStyle/>
          <a:p>
            <a:fld id="{6CDBF460-2754-42D0-808B-6AE14607AC9C}" type="slidenum">
              <a:rPr lang="fr-FR" smtClean="0"/>
              <a:t>‹N°›</a:t>
            </a:fld>
            <a:endParaRPr lang="fr-FR"/>
          </a:p>
        </p:txBody>
      </p:sp>
    </p:spTree>
    <p:extLst>
      <p:ext uri="{BB962C8B-B14F-4D97-AF65-F5344CB8AC3E}">
        <p14:creationId xmlns:p14="http://schemas.microsoft.com/office/powerpoint/2010/main" val="4035885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6CD7D0-8C49-7565-F4EB-A107CE0794C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8338F1B-21DB-7F7C-B42B-6B1CABA266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07E2E0B-1FA2-5C70-CDFE-9C033A08E6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D60FA58-B7AB-BBDD-81A0-F6554BB5BA5B}"/>
              </a:ext>
            </a:extLst>
          </p:cNvPr>
          <p:cNvSpPr>
            <a:spLocks noGrp="1"/>
          </p:cNvSpPr>
          <p:nvPr>
            <p:ph type="dt" sz="half" idx="10"/>
          </p:nvPr>
        </p:nvSpPr>
        <p:spPr/>
        <p:txBody>
          <a:bodyPr/>
          <a:lstStyle/>
          <a:p>
            <a:fld id="{292DD9EC-95F5-B243-B75C-8F2CD10260D2}" type="datetime1">
              <a:rPr lang="fr-FR" smtClean="0"/>
              <a:t>01/06/2024</a:t>
            </a:fld>
            <a:endParaRPr lang="fr-FR"/>
          </a:p>
        </p:txBody>
      </p:sp>
      <p:sp>
        <p:nvSpPr>
          <p:cNvPr id="6" name="Espace réservé du pied de page 5">
            <a:extLst>
              <a:ext uri="{FF2B5EF4-FFF2-40B4-BE49-F238E27FC236}">
                <a16:creationId xmlns:a16="http://schemas.microsoft.com/office/drawing/2014/main" id="{44C4C094-4D0D-8757-E4F3-3091A4BAECFB}"/>
              </a:ext>
            </a:extLst>
          </p:cNvPr>
          <p:cNvSpPr>
            <a:spLocks noGrp="1"/>
          </p:cNvSpPr>
          <p:nvPr>
            <p:ph type="ftr" sz="quarter" idx="11"/>
          </p:nvPr>
        </p:nvSpPr>
        <p:spPr/>
        <p:txBody>
          <a:bodyPr/>
          <a:lstStyle/>
          <a:p>
            <a:r>
              <a:rPr lang="fr-FR"/>
              <a:t>Présentation Rob Roy / Claude Simon – Séminaire ALCS Arras 01-06-2024</a:t>
            </a:r>
          </a:p>
        </p:txBody>
      </p:sp>
      <p:sp>
        <p:nvSpPr>
          <p:cNvPr id="7" name="Espace réservé du numéro de diapositive 6">
            <a:extLst>
              <a:ext uri="{FF2B5EF4-FFF2-40B4-BE49-F238E27FC236}">
                <a16:creationId xmlns:a16="http://schemas.microsoft.com/office/drawing/2014/main" id="{99E95D9F-A420-A022-AD5F-E692A087168E}"/>
              </a:ext>
            </a:extLst>
          </p:cNvPr>
          <p:cNvSpPr>
            <a:spLocks noGrp="1"/>
          </p:cNvSpPr>
          <p:nvPr>
            <p:ph type="sldNum" sz="quarter" idx="12"/>
          </p:nvPr>
        </p:nvSpPr>
        <p:spPr/>
        <p:txBody>
          <a:bodyPr/>
          <a:lstStyle/>
          <a:p>
            <a:fld id="{6CDBF460-2754-42D0-808B-6AE14607AC9C}" type="slidenum">
              <a:rPr lang="fr-FR" smtClean="0"/>
              <a:t>‹N°›</a:t>
            </a:fld>
            <a:endParaRPr lang="fr-FR"/>
          </a:p>
        </p:txBody>
      </p:sp>
    </p:spTree>
    <p:extLst>
      <p:ext uri="{BB962C8B-B14F-4D97-AF65-F5344CB8AC3E}">
        <p14:creationId xmlns:p14="http://schemas.microsoft.com/office/powerpoint/2010/main" val="3657977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DF5AA8-AE76-18C5-CF6A-6556E4EC5E2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28F2EC1-7553-BC56-6764-DC1518979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1618E0A-4E64-DAE5-87C3-08FE3C458D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8FCCB26-645E-3A7A-F2BF-FB798EB09A4A}"/>
              </a:ext>
            </a:extLst>
          </p:cNvPr>
          <p:cNvSpPr>
            <a:spLocks noGrp="1"/>
          </p:cNvSpPr>
          <p:nvPr>
            <p:ph type="dt" sz="half" idx="10"/>
          </p:nvPr>
        </p:nvSpPr>
        <p:spPr/>
        <p:txBody>
          <a:bodyPr/>
          <a:lstStyle/>
          <a:p>
            <a:fld id="{C6C88348-7338-AF49-90AC-F882FDD91F69}" type="datetime1">
              <a:rPr lang="fr-FR" smtClean="0"/>
              <a:t>01/06/2024</a:t>
            </a:fld>
            <a:endParaRPr lang="fr-FR"/>
          </a:p>
        </p:txBody>
      </p:sp>
      <p:sp>
        <p:nvSpPr>
          <p:cNvPr id="6" name="Espace réservé du pied de page 5">
            <a:extLst>
              <a:ext uri="{FF2B5EF4-FFF2-40B4-BE49-F238E27FC236}">
                <a16:creationId xmlns:a16="http://schemas.microsoft.com/office/drawing/2014/main" id="{A46AA7FD-79B5-1192-8B2A-5449AEC886F3}"/>
              </a:ext>
            </a:extLst>
          </p:cNvPr>
          <p:cNvSpPr>
            <a:spLocks noGrp="1"/>
          </p:cNvSpPr>
          <p:nvPr>
            <p:ph type="ftr" sz="quarter" idx="11"/>
          </p:nvPr>
        </p:nvSpPr>
        <p:spPr/>
        <p:txBody>
          <a:bodyPr/>
          <a:lstStyle/>
          <a:p>
            <a:r>
              <a:rPr lang="fr-FR"/>
              <a:t>Présentation Rob Roy / Claude Simon – Séminaire ALCS Arras 01-06-2024</a:t>
            </a:r>
          </a:p>
        </p:txBody>
      </p:sp>
      <p:sp>
        <p:nvSpPr>
          <p:cNvPr id="7" name="Espace réservé du numéro de diapositive 6">
            <a:extLst>
              <a:ext uri="{FF2B5EF4-FFF2-40B4-BE49-F238E27FC236}">
                <a16:creationId xmlns:a16="http://schemas.microsoft.com/office/drawing/2014/main" id="{F3D6712E-D216-279A-CF87-6B2AEFBEF462}"/>
              </a:ext>
            </a:extLst>
          </p:cNvPr>
          <p:cNvSpPr>
            <a:spLocks noGrp="1"/>
          </p:cNvSpPr>
          <p:nvPr>
            <p:ph type="sldNum" sz="quarter" idx="12"/>
          </p:nvPr>
        </p:nvSpPr>
        <p:spPr/>
        <p:txBody>
          <a:bodyPr/>
          <a:lstStyle/>
          <a:p>
            <a:fld id="{6CDBF460-2754-42D0-808B-6AE14607AC9C}" type="slidenum">
              <a:rPr lang="fr-FR" smtClean="0"/>
              <a:t>‹N°›</a:t>
            </a:fld>
            <a:endParaRPr lang="fr-FR"/>
          </a:p>
        </p:txBody>
      </p:sp>
    </p:spTree>
    <p:extLst>
      <p:ext uri="{BB962C8B-B14F-4D97-AF65-F5344CB8AC3E}">
        <p14:creationId xmlns:p14="http://schemas.microsoft.com/office/powerpoint/2010/main" val="1987058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3DE377B-19E9-A06F-C65F-34A3704FA9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BBC9B0A-02F5-ECB3-AED6-950B922731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F3A7565-3F18-9AEF-0593-F6B016D9F4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8AB913B-8785-D84D-92C7-9DAE2D727917}" type="datetime1">
              <a:rPr lang="fr-FR" smtClean="0"/>
              <a:t>01/06/2024</a:t>
            </a:fld>
            <a:endParaRPr lang="fr-FR"/>
          </a:p>
        </p:txBody>
      </p:sp>
      <p:sp>
        <p:nvSpPr>
          <p:cNvPr id="5" name="Espace réservé du pied de page 4">
            <a:extLst>
              <a:ext uri="{FF2B5EF4-FFF2-40B4-BE49-F238E27FC236}">
                <a16:creationId xmlns:a16="http://schemas.microsoft.com/office/drawing/2014/main" id="{B332FE3B-C9E2-C57E-1D92-288EB6C369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fr-FR"/>
              <a:t>Présentation Rob Roy / Claude Simon – Séminaire ALCS Arras 01-06-2024</a:t>
            </a:r>
          </a:p>
        </p:txBody>
      </p:sp>
      <p:sp>
        <p:nvSpPr>
          <p:cNvPr id="6" name="Espace réservé du numéro de diapositive 5">
            <a:extLst>
              <a:ext uri="{FF2B5EF4-FFF2-40B4-BE49-F238E27FC236}">
                <a16:creationId xmlns:a16="http://schemas.microsoft.com/office/drawing/2014/main" id="{8F06F660-DA44-1A7B-17C8-A40619F0C7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CDBF460-2754-42D0-808B-6AE14607AC9C}" type="slidenum">
              <a:rPr lang="fr-FR" smtClean="0"/>
              <a:t>‹N°›</a:t>
            </a:fld>
            <a:endParaRPr lang="fr-FR"/>
          </a:p>
        </p:txBody>
      </p:sp>
    </p:spTree>
    <p:extLst>
      <p:ext uri="{BB962C8B-B14F-4D97-AF65-F5344CB8AC3E}">
        <p14:creationId xmlns:p14="http://schemas.microsoft.com/office/powerpoint/2010/main" val="2420840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Image 2" descr="Image 2"/>
          <p:cNvPicPr>
            <a:picLocks noChangeAspect="1"/>
          </p:cNvPicPr>
          <p:nvPr/>
        </p:nvPicPr>
        <p:blipFill>
          <a:blip r:embed="rId2"/>
          <a:stretch>
            <a:fillRect/>
          </a:stretch>
        </p:blipFill>
        <p:spPr>
          <a:xfrm>
            <a:off x="3157685" y="1313370"/>
            <a:ext cx="5876629" cy="4635088"/>
          </a:xfrm>
          <a:prstGeom prst="rect">
            <a:avLst/>
          </a:prstGeom>
          <a:ln w="12700">
            <a:miter lim="400000"/>
          </a:ln>
        </p:spPr>
      </p:pic>
      <p:sp>
        <p:nvSpPr>
          <p:cNvPr id="2" name="ZoneTexte 1">
            <a:extLst>
              <a:ext uri="{FF2B5EF4-FFF2-40B4-BE49-F238E27FC236}">
                <a16:creationId xmlns:a16="http://schemas.microsoft.com/office/drawing/2014/main" id="{933988DA-6C32-AED9-BEF3-533D5E711612}"/>
              </a:ext>
            </a:extLst>
          </p:cNvPr>
          <p:cNvSpPr txBox="1"/>
          <p:nvPr/>
        </p:nvSpPr>
        <p:spPr>
          <a:xfrm>
            <a:off x="1403096" y="320705"/>
            <a:ext cx="925189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cs typeface="Verdana" panose="020B0604030504040204" pitchFamily="34" charset="0"/>
                <a:sym typeface="Aptos"/>
              </a:rPr>
              <a:t>Le Carnet de guerre de Robert de la </a:t>
            </a:r>
            <a:r>
              <a:rPr kumimoji="0" lang="fr-FR" sz="3200" b="0" i="0" u="none" strike="noStrike" cap="none" spc="0" normalizeH="0" baseline="0" dirty="0" err="1">
                <a:ln>
                  <a:noFill/>
                </a:ln>
                <a:solidFill>
                  <a:srgbClr val="000000"/>
                </a:solidFill>
                <a:effectLst/>
                <a:uFillTx/>
                <a:latin typeface="Verdana" panose="020B0604030504040204" pitchFamily="34" charset="0"/>
                <a:ea typeface="Verdana" panose="020B0604030504040204" pitchFamily="34" charset="0"/>
                <a:cs typeface="Verdana" panose="020B0604030504040204" pitchFamily="34" charset="0"/>
                <a:sym typeface="Aptos"/>
              </a:rPr>
              <a:t>Riviere</a:t>
            </a:r>
            <a:r>
              <a:rPr kumimoji="0" lang="fr-FR" sz="32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cs typeface="Verdana" panose="020B0604030504040204" pitchFamily="34" charset="0"/>
                <a:sym typeface="Aptos"/>
              </a:rPr>
              <a:t> </a:t>
            </a:r>
          </a:p>
        </p:txBody>
      </p:sp>
      <p:sp>
        <p:nvSpPr>
          <p:cNvPr id="4" name="Espace réservé du numéro de diapositive 3">
            <a:extLst>
              <a:ext uri="{FF2B5EF4-FFF2-40B4-BE49-F238E27FC236}">
                <a16:creationId xmlns:a16="http://schemas.microsoft.com/office/drawing/2014/main" id="{C3A09479-86C8-2FB3-1C2A-FB1C674D5917}"/>
              </a:ext>
            </a:extLst>
          </p:cNvPr>
          <p:cNvSpPr>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757575"/>
                </a:solidFill>
                <a:effectLst/>
                <a:uFillTx/>
                <a:latin typeface="Aptos"/>
                <a:ea typeface="Aptos"/>
                <a:cs typeface="Apto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9pPr>
          </a:lstStyle>
          <a:p>
            <a:fld id="{86CB4B4D-7CA3-9044-876B-883B54F8677D}" type="slidenum">
              <a:rPr lang="fr-FR" smtClean="0"/>
              <a:pPr/>
              <a:t>1</a:t>
            </a:fld>
            <a:endParaRPr lang="fr-FR"/>
          </a:p>
        </p:txBody>
      </p:sp>
      <p:sp>
        <p:nvSpPr>
          <p:cNvPr id="3" name="Espace réservé du pied de page 2">
            <a:extLst>
              <a:ext uri="{FF2B5EF4-FFF2-40B4-BE49-F238E27FC236}">
                <a16:creationId xmlns:a16="http://schemas.microsoft.com/office/drawing/2014/main" id="{29D3D6D5-E8DA-2B69-AFA6-25D9A037759C}"/>
              </a:ext>
            </a:extLst>
          </p:cNvPr>
          <p:cNvSpPr>
            <a:spLocks noGrp="1"/>
          </p:cNvSpPr>
          <p:nvPr>
            <p:ph type="ftr" sz="quarter" idx="11"/>
          </p:nvPr>
        </p:nvSpPr>
        <p:spPr/>
        <p:txBody>
          <a:bodyPr/>
          <a:lstStyle/>
          <a:p>
            <a:r>
              <a:rPr lang="fr-FR" dirty="0"/>
              <a:t>Présentation Rob Roy / Claude Simon – Séminaire ALCS Arras 01-06-2024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L’avion mouchard"/>
          <p:cNvSpPr txBox="1">
            <a:spLocks noGrp="1"/>
          </p:cNvSpPr>
          <p:nvPr>
            <p:ph type="title"/>
          </p:nvPr>
        </p:nvSpPr>
        <p:spPr>
          <a:xfrm>
            <a:off x="406400" y="130789"/>
            <a:ext cx="3668935" cy="465600"/>
          </a:xfrm>
          <a:prstGeom prst="rect">
            <a:avLst/>
          </a:prstGeom>
        </p:spPr>
        <p:txBody>
          <a:bodyPr>
            <a:noAutofit/>
          </a:bodyPr>
          <a:lstStyle>
            <a:lvl1pPr algn="ctr" defTabSz="841247">
              <a:defRPr sz="2576">
                <a:latin typeface="+mj-lt"/>
                <a:ea typeface="+mj-ea"/>
                <a:cs typeface="+mj-cs"/>
                <a:sym typeface="Cambria"/>
              </a:defRPr>
            </a:lvl1pPr>
          </a:lstStyle>
          <a:p>
            <a:r>
              <a:rPr sz="2800" dirty="0" err="1">
                <a:latin typeface="Verdana" panose="020B0604030504040204" pitchFamily="34" charset="0"/>
                <a:ea typeface="Verdana" panose="020B0604030504040204" pitchFamily="34" charset="0"/>
                <a:cs typeface="Verdana" panose="020B0604030504040204" pitchFamily="34" charset="0"/>
              </a:rPr>
              <a:t>L’avion</a:t>
            </a:r>
            <a:r>
              <a:rPr sz="2800" dirty="0">
                <a:latin typeface="Verdana" panose="020B0604030504040204" pitchFamily="34" charset="0"/>
                <a:ea typeface="Verdana" panose="020B0604030504040204" pitchFamily="34" charset="0"/>
                <a:cs typeface="Verdana" panose="020B0604030504040204" pitchFamily="34" charset="0"/>
              </a:rPr>
              <a:t> </a:t>
            </a:r>
            <a:r>
              <a:rPr sz="2800" dirty="0" err="1">
                <a:latin typeface="Verdana" panose="020B0604030504040204" pitchFamily="34" charset="0"/>
                <a:ea typeface="Verdana" panose="020B0604030504040204" pitchFamily="34" charset="0"/>
                <a:cs typeface="Verdana" panose="020B0604030504040204" pitchFamily="34" charset="0"/>
              </a:rPr>
              <a:t>mouchard</a:t>
            </a:r>
            <a:endParaRPr sz="2800" dirty="0">
              <a:latin typeface="Verdana" panose="020B0604030504040204" pitchFamily="34" charset="0"/>
              <a:ea typeface="Verdana" panose="020B0604030504040204" pitchFamily="34" charset="0"/>
              <a:cs typeface="Verdana" panose="020B0604030504040204" pitchFamily="34" charset="0"/>
            </a:endParaRPr>
          </a:p>
        </p:txBody>
      </p:sp>
      <p:pic>
        <p:nvPicPr>
          <p:cNvPr id="132" name="Espace réservé pour une image  2" descr="Espace réservé pour une image  2"/>
          <p:cNvPicPr>
            <a:picLocks noGrp="1" noChangeAspect="1"/>
          </p:cNvPicPr>
          <p:nvPr>
            <p:ph type="pic" idx="21"/>
          </p:nvPr>
        </p:nvPicPr>
        <p:blipFill>
          <a:blip r:embed="rId2"/>
          <a:stretch>
            <a:fillRect/>
          </a:stretch>
        </p:blipFill>
        <p:spPr>
          <a:xfrm>
            <a:off x="6277867" y="1092969"/>
            <a:ext cx="5046962" cy="3985127"/>
          </a:xfrm>
          <a:prstGeom prst="rect">
            <a:avLst/>
          </a:prstGeom>
        </p:spPr>
      </p:pic>
      <p:sp>
        <p:nvSpPr>
          <p:cNvPr id="133" name="– et un peu plus tard toutes les têtes [des cavaliers] levées d’un même mouvement, regardant s’approcher puis tourner sans hâte au-dessus d’eux le petit avion pas plus gros qu’un modèle pour aéro-club ou ceux qui servent aux baptêmes de l’air à l’occasio"/>
          <p:cNvSpPr txBox="1">
            <a:spLocks noGrp="1"/>
          </p:cNvSpPr>
          <p:nvPr>
            <p:ph type="body" sz="half" idx="1"/>
          </p:nvPr>
        </p:nvSpPr>
        <p:spPr>
          <a:xfrm>
            <a:off x="600297" y="892368"/>
            <a:ext cx="4975671" cy="5666051"/>
          </a:xfrm>
          <a:prstGeom prst="rect">
            <a:avLst/>
          </a:prstGeom>
        </p:spPr>
        <p:txBody>
          <a:bodyPr>
            <a:normAutofit/>
          </a:bodyPr>
          <a:lstStyle/>
          <a:p>
            <a:pPr algn="just"/>
            <a:r>
              <a:rPr sz="1400" dirty="0">
                <a:latin typeface="Verdana" panose="020B0604030504040204" pitchFamily="34" charset="0"/>
                <a:ea typeface="Verdana" panose="020B0604030504040204" pitchFamily="34" charset="0"/>
                <a:cs typeface="Verdana" panose="020B0604030504040204" pitchFamily="34" charset="0"/>
              </a:rPr>
              <a:t>– et un </a:t>
            </a:r>
            <a:r>
              <a:rPr sz="1400" dirty="0" err="1">
                <a:latin typeface="Verdana" panose="020B0604030504040204" pitchFamily="34" charset="0"/>
                <a:ea typeface="Verdana" panose="020B0604030504040204" pitchFamily="34" charset="0"/>
                <a:cs typeface="Verdana" panose="020B0604030504040204" pitchFamily="34" charset="0"/>
              </a:rPr>
              <a:t>peu</a:t>
            </a:r>
            <a:r>
              <a:rPr sz="1400" dirty="0">
                <a:latin typeface="Verdana" panose="020B0604030504040204" pitchFamily="34" charset="0"/>
                <a:ea typeface="Verdana" panose="020B0604030504040204" pitchFamily="34" charset="0"/>
                <a:cs typeface="Verdana" panose="020B0604030504040204" pitchFamily="34" charset="0"/>
              </a:rPr>
              <a:t> plus tard </a:t>
            </a:r>
            <a:r>
              <a:rPr sz="1400" dirty="0" err="1">
                <a:latin typeface="Verdana" panose="020B0604030504040204" pitchFamily="34" charset="0"/>
                <a:ea typeface="Verdana" panose="020B0604030504040204" pitchFamily="34" charset="0"/>
                <a:cs typeface="Verdana" panose="020B0604030504040204" pitchFamily="34" charset="0"/>
              </a:rPr>
              <a:t>toutes</a:t>
            </a:r>
            <a:r>
              <a:rPr sz="1400" dirty="0">
                <a:latin typeface="Verdana" panose="020B0604030504040204" pitchFamily="34" charset="0"/>
                <a:ea typeface="Verdana" panose="020B0604030504040204" pitchFamily="34" charset="0"/>
                <a:cs typeface="Verdana" panose="020B0604030504040204" pitchFamily="34" charset="0"/>
              </a:rPr>
              <a:t> les </a:t>
            </a:r>
            <a:r>
              <a:rPr sz="1400" dirty="0" err="1">
                <a:latin typeface="Verdana" panose="020B0604030504040204" pitchFamily="34" charset="0"/>
                <a:ea typeface="Verdana" panose="020B0604030504040204" pitchFamily="34" charset="0"/>
                <a:cs typeface="Verdana" panose="020B0604030504040204" pitchFamily="34" charset="0"/>
              </a:rPr>
              <a:t>têtes</a:t>
            </a:r>
            <a:r>
              <a:rPr sz="1400" dirty="0">
                <a:latin typeface="Verdana" panose="020B0604030504040204" pitchFamily="34" charset="0"/>
                <a:ea typeface="Verdana" panose="020B0604030504040204" pitchFamily="34" charset="0"/>
                <a:cs typeface="Verdana" panose="020B0604030504040204" pitchFamily="34" charset="0"/>
              </a:rPr>
              <a:t> [des cavaliers] levées d’un </a:t>
            </a:r>
            <a:r>
              <a:rPr sz="1400" dirty="0" err="1">
                <a:latin typeface="Verdana" panose="020B0604030504040204" pitchFamily="34" charset="0"/>
                <a:ea typeface="Verdana" panose="020B0604030504040204" pitchFamily="34" charset="0"/>
                <a:cs typeface="Verdana" panose="020B0604030504040204" pitchFamily="34" charset="0"/>
              </a:rPr>
              <a:t>même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mouvement</a:t>
            </a:r>
            <a:r>
              <a:rPr sz="1400" dirty="0">
                <a:latin typeface="Verdana" panose="020B0604030504040204" pitchFamily="34" charset="0"/>
                <a:ea typeface="Verdana" panose="020B0604030504040204" pitchFamily="34" charset="0"/>
                <a:cs typeface="Verdana" panose="020B0604030504040204" pitchFamily="34" charset="0"/>
              </a:rPr>
              <a:t>, regardant </a:t>
            </a:r>
            <a:r>
              <a:rPr sz="1400" dirty="0" err="1">
                <a:latin typeface="Verdana" panose="020B0604030504040204" pitchFamily="34" charset="0"/>
                <a:ea typeface="Verdana" panose="020B0604030504040204" pitchFamily="34" charset="0"/>
                <a:cs typeface="Verdana" panose="020B0604030504040204" pitchFamily="34" charset="0"/>
              </a:rPr>
              <a:t>s’approcher</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puis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tourner</a:t>
            </a:r>
            <a:r>
              <a:rPr sz="1400" dirty="0">
                <a:latin typeface="Verdana" panose="020B0604030504040204" pitchFamily="34" charset="0"/>
                <a:ea typeface="Verdana" panose="020B0604030504040204" pitchFamily="34" charset="0"/>
                <a:cs typeface="Verdana" panose="020B0604030504040204" pitchFamily="34" charset="0"/>
              </a:rPr>
              <a:t> sans </a:t>
            </a:r>
            <a:r>
              <a:rPr sz="1400" dirty="0" err="1">
                <a:latin typeface="Verdana" panose="020B0604030504040204" pitchFamily="34" charset="0"/>
                <a:ea typeface="Verdana" panose="020B0604030504040204" pitchFamily="34" charset="0"/>
                <a:cs typeface="Verdana" panose="020B0604030504040204" pitchFamily="34" charset="0"/>
              </a:rPr>
              <a:t>hâte</a:t>
            </a:r>
            <a:r>
              <a:rPr sz="1400" dirty="0">
                <a:latin typeface="Verdana" panose="020B0604030504040204" pitchFamily="34" charset="0"/>
                <a:ea typeface="Verdana" panose="020B0604030504040204" pitchFamily="34" charset="0"/>
                <a:cs typeface="Verdana" panose="020B0604030504040204" pitchFamily="34" charset="0"/>
              </a:rPr>
              <a:t> au-dessus </a:t>
            </a:r>
            <a:r>
              <a:rPr sz="1400" dirty="0" err="1">
                <a:latin typeface="Verdana" panose="020B0604030504040204" pitchFamily="34" charset="0"/>
                <a:ea typeface="Verdana" panose="020B0604030504040204" pitchFamily="34" charset="0"/>
                <a:cs typeface="Verdana" panose="020B0604030504040204" pitchFamily="34" charset="0"/>
              </a:rPr>
              <a:t>d’eux</a:t>
            </a:r>
            <a:r>
              <a:rPr sz="1400" b="1" dirty="0">
                <a:latin typeface="Verdana" panose="020B0604030504040204" pitchFamily="34" charset="0"/>
                <a:ea typeface="Verdana" panose="020B0604030504040204" pitchFamily="34" charset="0"/>
                <a:cs typeface="Verdana" panose="020B0604030504040204" pitchFamily="34" charset="0"/>
              </a:rPr>
              <a:t> le petit avion pas plus </a:t>
            </a:r>
            <a:r>
              <a:rPr sz="1400" b="1" dirty="0" err="1">
                <a:latin typeface="Verdana" panose="020B0604030504040204" pitchFamily="34" charset="0"/>
                <a:ea typeface="Verdana" panose="020B0604030504040204" pitchFamily="34" charset="0"/>
                <a:cs typeface="Verdana" panose="020B0604030504040204" pitchFamily="34" charset="0"/>
              </a:rPr>
              <a:t>gros</a:t>
            </a:r>
            <a:r>
              <a:rPr sz="1400" b="1" dirty="0">
                <a:latin typeface="Verdana" panose="020B0604030504040204" pitchFamily="34" charset="0"/>
                <a:ea typeface="Verdana" panose="020B0604030504040204" pitchFamily="34" charset="0"/>
                <a:cs typeface="Verdana" panose="020B0604030504040204" pitchFamily="34" charset="0"/>
              </a:rPr>
              <a:t> </a:t>
            </a:r>
            <a:r>
              <a:rPr sz="1400" b="1" dirty="0" err="1">
                <a:latin typeface="Verdana" panose="020B0604030504040204" pitchFamily="34" charset="0"/>
                <a:ea typeface="Verdana" panose="020B0604030504040204" pitchFamily="34" charset="0"/>
                <a:cs typeface="Verdana" panose="020B0604030504040204" pitchFamily="34" charset="0"/>
              </a:rPr>
              <a:t>qu’un</a:t>
            </a:r>
            <a:r>
              <a:rPr sz="1400" b="1" dirty="0">
                <a:latin typeface="Verdana" panose="020B0604030504040204" pitchFamily="34" charset="0"/>
                <a:ea typeface="Verdana" panose="020B0604030504040204" pitchFamily="34" charset="0"/>
                <a:cs typeface="Verdana" panose="020B0604030504040204" pitchFamily="34" charset="0"/>
              </a:rPr>
              <a:t> </a:t>
            </a:r>
            <a:r>
              <a:rPr sz="1400" b="1" dirty="0" err="1">
                <a:latin typeface="Verdana" panose="020B0604030504040204" pitchFamily="34" charset="0"/>
                <a:ea typeface="Verdana" panose="020B0604030504040204" pitchFamily="34" charset="0"/>
                <a:cs typeface="Verdana" panose="020B0604030504040204" pitchFamily="34" charset="0"/>
              </a:rPr>
              <a:t>modèle</a:t>
            </a:r>
            <a:r>
              <a:rPr sz="1400" b="1" dirty="0">
                <a:latin typeface="Verdana" panose="020B0604030504040204" pitchFamily="34" charset="0"/>
                <a:ea typeface="Verdana" panose="020B0604030504040204" pitchFamily="34" charset="0"/>
                <a:cs typeface="Verdana" panose="020B0604030504040204" pitchFamily="34" charset="0"/>
              </a:rPr>
              <a:t> pour </a:t>
            </a:r>
            <a:r>
              <a:rPr sz="1400" b="1" dirty="0" err="1">
                <a:latin typeface="Verdana" panose="020B0604030504040204" pitchFamily="34" charset="0"/>
                <a:ea typeface="Verdana" panose="020B0604030504040204" pitchFamily="34" charset="0"/>
                <a:cs typeface="Verdana" panose="020B0604030504040204" pitchFamily="34" charset="0"/>
              </a:rPr>
              <a:t>aéro</a:t>
            </a:r>
            <a:r>
              <a:rPr sz="1400" b="1" dirty="0">
                <a:latin typeface="Verdana" panose="020B0604030504040204" pitchFamily="34" charset="0"/>
                <a:ea typeface="Verdana" panose="020B0604030504040204" pitchFamily="34" charset="0"/>
                <a:cs typeface="Verdana" panose="020B0604030504040204" pitchFamily="34" charset="0"/>
              </a:rPr>
              <a:t>-club </a:t>
            </a:r>
            <a:r>
              <a:rPr sz="1400" b="1" dirty="0" err="1">
                <a:latin typeface="Verdana" panose="020B0604030504040204" pitchFamily="34" charset="0"/>
                <a:ea typeface="Verdana" panose="020B0604030504040204" pitchFamily="34" charset="0"/>
                <a:cs typeface="Verdana" panose="020B0604030504040204" pitchFamily="34" charset="0"/>
              </a:rPr>
              <a:t>ou</a:t>
            </a:r>
            <a:r>
              <a:rPr sz="1400" b="1" dirty="0">
                <a:latin typeface="Verdana" panose="020B0604030504040204" pitchFamily="34" charset="0"/>
                <a:ea typeface="Verdana" panose="020B0604030504040204" pitchFamily="34" charset="0"/>
                <a:cs typeface="Verdana" panose="020B0604030504040204" pitchFamily="34" charset="0"/>
              </a:rPr>
              <a:t> </a:t>
            </a:r>
            <a:r>
              <a:rPr sz="1400" b="1" dirty="0" err="1">
                <a:latin typeface="Verdana" panose="020B0604030504040204" pitchFamily="34" charset="0"/>
                <a:ea typeface="Verdana" panose="020B0604030504040204" pitchFamily="34" charset="0"/>
                <a:cs typeface="Verdana" panose="020B0604030504040204" pitchFamily="34" charset="0"/>
              </a:rPr>
              <a:t>ceux</a:t>
            </a:r>
            <a:r>
              <a:rPr sz="1400" b="1" dirty="0">
                <a:latin typeface="Verdana" panose="020B0604030504040204" pitchFamily="34" charset="0"/>
                <a:ea typeface="Verdana" panose="020B0604030504040204" pitchFamily="34" charset="0"/>
                <a:cs typeface="Verdana" panose="020B0604030504040204" pitchFamily="34" charset="0"/>
              </a:rPr>
              <a:t> qui </a:t>
            </a:r>
            <a:r>
              <a:rPr sz="1400" b="1" dirty="0" err="1">
                <a:latin typeface="Verdana" panose="020B0604030504040204" pitchFamily="34" charset="0"/>
                <a:ea typeface="Verdana" panose="020B0604030504040204" pitchFamily="34" charset="0"/>
                <a:cs typeface="Verdana" panose="020B0604030504040204" pitchFamily="34" charset="0"/>
              </a:rPr>
              <a:t>servent</a:t>
            </a:r>
            <a:r>
              <a:rPr sz="1400" b="1" dirty="0">
                <a:latin typeface="Verdana" panose="020B0604030504040204" pitchFamily="34" charset="0"/>
                <a:ea typeface="Verdana" panose="020B0604030504040204" pitchFamily="34" charset="0"/>
                <a:cs typeface="Verdana" panose="020B0604030504040204" pitchFamily="34" charset="0"/>
              </a:rPr>
              <a:t> aux </a:t>
            </a:r>
            <a:r>
              <a:rPr sz="1400" b="1" dirty="0" err="1">
                <a:latin typeface="Verdana" panose="020B0604030504040204" pitchFamily="34" charset="0"/>
                <a:ea typeface="Verdana" panose="020B0604030504040204" pitchFamily="34" charset="0"/>
                <a:cs typeface="Verdana" panose="020B0604030504040204" pitchFamily="34" charset="0"/>
              </a:rPr>
              <a:t>baptêmes</a:t>
            </a:r>
            <a:r>
              <a:rPr sz="1400" b="1" dirty="0">
                <a:latin typeface="Verdana" panose="020B0604030504040204" pitchFamily="34" charset="0"/>
                <a:ea typeface="Verdana" panose="020B0604030504040204" pitchFamily="34" charset="0"/>
                <a:cs typeface="Verdana" panose="020B0604030504040204" pitchFamily="34" charset="0"/>
              </a:rPr>
              <a:t> de </a:t>
            </a:r>
            <a:r>
              <a:rPr sz="1400" b="1" dirty="0" err="1">
                <a:latin typeface="Verdana" panose="020B0604030504040204" pitchFamily="34" charset="0"/>
                <a:ea typeface="Verdana" panose="020B0604030504040204" pitchFamily="34" charset="0"/>
                <a:cs typeface="Verdana" panose="020B0604030504040204" pitchFamily="34" charset="0"/>
              </a:rPr>
              <a:t>l’air</a:t>
            </a:r>
            <a:r>
              <a:rPr sz="1400" b="1" dirty="0">
                <a:latin typeface="Verdana" panose="020B0604030504040204" pitchFamily="34" charset="0"/>
                <a:ea typeface="Verdana" panose="020B0604030504040204" pitchFamily="34" charset="0"/>
                <a:cs typeface="Verdana" panose="020B0604030504040204" pitchFamily="34" charset="0"/>
              </a:rPr>
              <a:t> à </a:t>
            </a:r>
            <a:r>
              <a:rPr sz="1400" b="1" dirty="0" err="1">
                <a:latin typeface="Verdana" panose="020B0604030504040204" pitchFamily="34" charset="0"/>
                <a:ea typeface="Verdana" panose="020B0604030504040204" pitchFamily="34" charset="0"/>
                <a:cs typeface="Verdana" panose="020B0604030504040204" pitchFamily="34" charset="0"/>
              </a:rPr>
              <a:t>l’occasion</a:t>
            </a:r>
            <a:r>
              <a:rPr sz="1400" b="1" dirty="0">
                <a:latin typeface="Verdana" panose="020B0604030504040204" pitchFamily="34" charset="0"/>
                <a:ea typeface="Verdana" panose="020B0604030504040204" pitchFamily="34" charset="0"/>
                <a:cs typeface="Verdana" panose="020B0604030504040204" pitchFamily="34" charset="0"/>
              </a:rPr>
              <a:t> des fêtes de village</a:t>
            </a:r>
            <a:r>
              <a:rPr sz="1400" dirty="0">
                <a:latin typeface="Verdana" panose="020B0604030504040204" pitchFamily="34" charset="0"/>
                <a:ea typeface="Verdana" panose="020B0604030504040204" pitchFamily="34" charset="0"/>
                <a:cs typeface="Verdana" panose="020B0604030504040204" pitchFamily="34" charset="0"/>
              </a:rPr>
              <a:t>, et volant </a:t>
            </a:r>
            <a:r>
              <a:rPr sz="1400" dirty="0" err="1">
                <a:latin typeface="Verdana" panose="020B0604030504040204" pitchFamily="34" charset="0"/>
                <a:ea typeface="Verdana" panose="020B0604030504040204" pitchFamily="34" charset="0"/>
                <a:cs typeface="Verdana" panose="020B0604030504040204" pitchFamily="34" charset="0"/>
              </a:rPr>
              <a:t>si</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lentement</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qu’on</a:t>
            </a:r>
            <a:r>
              <a:rPr sz="1400" dirty="0">
                <a:latin typeface="Verdana" panose="020B0604030504040204" pitchFamily="34" charset="0"/>
                <a:ea typeface="Verdana" panose="020B0604030504040204" pitchFamily="34" charset="0"/>
                <a:cs typeface="Verdana" panose="020B0604030504040204" pitchFamily="34" charset="0"/>
              </a:rPr>
              <a:t> se </a:t>
            </a:r>
            <a:r>
              <a:rPr sz="1400" dirty="0" err="1">
                <a:latin typeface="Verdana" panose="020B0604030504040204" pitchFamily="34" charset="0"/>
                <a:ea typeface="Verdana" panose="020B0604030504040204" pitchFamily="34" charset="0"/>
                <a:cs typeface="Verdana" panose="020B0604030504040204" pitchFamily="34" charset="0"/>
              </a:rPr>
              <a:t>demandait</a:t>
            </a:r>
            <a:r>
              <a:rPr sz="1400" dirty="0">
                <a:latin typeface="Verdana" panose="020B0604030504040204" pitchFamily="34" charset="0"/>
                <a:ea typeface="Verdana" panose="020B0604030504040204" pitchFamily="34" charset="0"/>
                <a:cs typeface="Verdana" panose="020B0604030504040204" pitchFamily="34" charset="0"/>
              </a:rPr>
              <a:t> comment </a:t>
            </a:r>
            <a:r>
              <a:rPr sz="1400" dirty="0" err="1">
                <a:latin typeface="Verdana" panose="020B0604030504040204" pitchFamily="34" charset="0"/>
                <a:ea typeface="Verdana" panose="020B0604030504040204" pitchFamily="34" charset="0"/>
                <a:cs typeface="Verdana" panose="020B0604030504040204" pitchFamily="34" charset="0"/>
              </a:rPr>
              <a:t>l’air</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pouvait</a:t>
            </a:r>
            <a:r>
              <a:rPr sz="1400" dirty="0">
                <a:latin typeface="Verdana" panose="020B0604030504040204" pitchFamily="34" charset="0"/>
                <a:ea typeface="Verdana" panose="020B0604030504040204" pitchFamily="34" charset="0"/>
                <a:cs typeface="Verdana" panose="020B0604030504040204" pitchFamily="34" charset="0"/>
              </a:rPr>
              <a:t> le </a:t>
            </a:r>
            <a:r>
              <a:rPr sz="1400" dirty="0" err="1">
                <a:latin typeface="Verdana" panose="020B0604030504040204" pitchFamily="34" charset="0"/>
                <a:ea typeface="Verdana" panose="020B0604030504040204" pitchFamily="34" charset="0"/>
                <a:cs typeface="Verdana" panose="020B0604030504040204" pitchFamily="34" charset="0"/>
              </a:rPr>
              <a:t>soutenir</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s’il</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n’allait</a:t>
            </a:r>
            <a:r>
              <a:rPr sz="1400" dirty="0">
                <a:latin typeface="Verdana" panose="020B0604030504040204" pitchFamily="34" charset="0"/>
                <a:ea typeface="Verdana" panose="020B0604030504040204" pitchFamily="34" charset="0"/>
                <a:cs typeface="Verdana" panose="020B0604030504040204" pitchFamily="34" charset="0"/>
              </a:rPr>
              <a:t> pas </a:t>
            </a:r>
            <a:r>
              <a:rPr sz="1400" dirty="0" err="1">
                <a:latin typeface="Verdana" panose="020B0604030504040204" pitchFamily="34" charset="0"/>
                <a:ea typeface="Verdana" panose="020B0604030504040204" pitchFamily="34" charset="0"/>
                <a:cs typeface="Verdana" panose="020B0604030504040204" pitchFamily="34" charset="0"/>
              </a:rPr>
              <a:t>tomber</a:t>
            </a:r>
            <a:r>
              <a:rPr sz="1400" dirty="0">
                <a:latin typeface="Verdana" panose="020B0604030504040204" pitchFamily="34" charset="0"/>
                <a:ea typeface="Verdana" panose="020B0604030504040204" pitchFamily="34" charset="0"/>
                <a:cs typeface="Verdana" panose="020B0604030504040204" pitchFamily="34" charset="0"/>
              </a:rPr>
              <a:t> à </a:t>
            </a:r>
            <a:r>
              <a:rPr sz="1400" dirty="0" err="1">
                <a:latin typeface="Verdana" panose="020B0604030504040204" pitchFamily="34" charset="0"/>
                <a:ea typeface="Verdana" panose="020B0604030504040204" pitchFamily="34" charset="0"/>
                <a:cs typeface="Verdana" panose="020B0604030504040204" pitchFamily="34" charset="0"/>
              </a:rPr>
              <a:t>chaque</a:t>
            </a:r>
            <a:r>
              <a:rPr sz="1400" dirty="0">
                <a:latin typeface="Verdana" panose="020B0604030504040204" pitchFamily="34" charset="0"/>
                <a:ea typeface="Verdana" panose="020B0604030504040204" pitchFamily="34" charset="0"/>
                <a:cs typeface="Verdana" panose="020B0604030504040204" pitchFamily="34" charset="0"/>
              </a:rPr>
              <a:t> instant, avec le bruit de son </a:t>
            </a:r>
            <a:r>
              <a:rPr sz="1400" dirty="0" err="1">
                <a:latin typeface="Verdana" panose="020B0604030504040204" pitchFamily="34" charset="0"/>
                <a:ea typeface="Verdana" panose="020B0604030504040204" pitchFamily="34" charset="0"/>
                <a:cs typeface="Verdana" panose="020B0604030504040204" pitchFamily="34" charset="0"/>
              </a:rPr>
              <a:t>moteur</a:t>
            </a:r>
            <a:r>
              <a:rPr sz="1400" dirty="0">
                <a:latin typeface="Verdana" panose="020B0604030504040204" pitchFamily="34" charset="0"/>
                <a:ea typeface="Verdana" panose="020B0604030504040204" pitchFamily="34" charset="0"/>
                <a:cs typeface="Verdana" panose="020B0604030504040204" pitchFamily="34" charset="0"/>
              </a:rPr>
              <a:t> au </a:t>
            </a:r>
            <a:r>
              <a:rPr sz="1400" dirty="0" err="1">
                <a:latin typeface="Verdana" panose="020B0604030504040204" pitchFamily="34" charset="0"/>
                <a:ea typeface="Verdana" panose="020B0604030504040204" pitchFamily="34" charset="0"/>
                <a:cs typeface="Verdana" panose="020B0604030504040204" pitchFamily="34" charset="0"/>
              </a:rPr>
              <a:t>ralenti</a:t>
            </a:r>
            <a:r>
              <a:rPr sz="1400" dirty="0">
                <a:latin typeface="Verdana" panose="020B0604030504040204" pitchFamily="34" charset="0"/>
                <a:ea typeface="Verdana" panose="020B0604030504040204" pitchFamily="34" charset="0"/>
                <a:cs typeface="Verdana" panose="020B0604030504040204" pitchFamily="34" charset="0"/>
              </a:rPr>
              <a:t> semblable à un </a:t>
            </a:r>
            <a:r>
              <a:rPr sz="1400" dirty="0" err="1">
                <a:latin typeface="Verdana" panose="020B0604030504040204" pitchFamily="34" charset="0"/>
                <a:ea typeface="Verdana" panose="020B0604030504040204" pitchFamily="34" charset="0"/>
                <a:cs typeface="Verdana" panose="020B0604030504040204" pitchFamily="34" charset="0"/>
              </a:rPr>
              <a:t>bourdonnement</a:t>
            </a:r>
            <a:r>
              <a:rPr sz="1400" dirty="0">
                <a:latin typeface="Verdana" panose="020B0604030504040204" pitchFamily="34" charset="0"/>
                <a:ea typeface="Verdana" panose="020B0604030504040204" pitchFamily="34" charset="0"/>
                <a:cs typeface="Verdana" panose="020B0604030504040204" pitchFamily="34" charset="0"/>
              </a:rPr>
              <a:t> de </a:t>
            </a:r>
            <a:r>
              <a:rPr sz="1400" dirty="0" err="1">
                <a:latin typeface="Verdana" panose="020B0604030504040204" pitchFamily="34" charset="0"/>
                <a:ea typeface="Verdana" panose="020B0604030504040204" pitchFamily="34" charset="0"/>
                <a:cs typeface="Verdana" panose="020B0604030504040204" pitchFamily="34" charset="0"/>
              </a:rPr>
              <a:t>guêpe</a:t>
            </a:r>
            <a:r>
              <a:rPr sz="1400" dirty="0">
                <a:latin typeface="Verdana" panose="020B0604030504040204" pitchFamily="34" charset="0"/>
                <a:ea typeface="Verdana" panose="020B0604030504040204" pitchFamily="34" charset="0"/>
                <a:cs typeface="Verdana" panose="020B0604030504040204" pitchFamily="34" charset="0"/>
              </a:rPr>
              <a:t>, </a:t>
            </a:r>
            <a:r>
              <a:rPr sz="1400" b="1" dirty="0">
                <a:latin typeface="Verdana" panose="020B0604030504040204" pitchFamily="34" charset="0"/>
                <a:ea typeface="Verdana" panose="020B0604030504040204" pitchFamily="34" charset="0"/>
                <a:cs typeface="Verdana" panose="020B0604030504040204" pitchFamily="34" charset="0"/>
              </a:rPr>
              <a:t>et </a:t>
            </a:r>
            <a:r>
              <a:rPr sz="1400" b="1" dirty="0" err="1">
                <a:latin typeface="Verdana" panose="020B0604030504040204" pitchFamily="34" charset="0"/>
                <a:ea typeface="Verdana" panose="020B0604030504040204" pitchFamily="34" charset="0"/>
                <a:cs typeface="Verdana" panose="020B0604030504040204" pitchFamily="34" charset="0"/>
              </a:rPr>
              <a:t>si</a:t>
            </a:r>
            <a:r>
              <a:rPr sz="1400" b="1" dirty="0">
                <a:latin typeface="Verdana" panose="020B0604030504040204" pitchFamily="34" charset="0"/>
                <a:ea typeface="Verdana" panose="020B0604030504040204" pitchFamily="34" charset="0"/>
                <a:cs typeface="Verdana" panose="020B0604030504040204" pitchFamily="34" charset="0"/>
              </a:rPr>
              <a:t> bas </a:t>
            </a:r>
            <a:r>
              <a:rPr sz="1400" b="1" dirty="0" err="1">
                <a:latin typeface="Verdana" panose="020B0604030504040204" pitchFamily="34" charset="0"/>
                <a:ea typeface="Verdana" panose="020B0604030504040204" pitchFamily="34" charset="0"/>
                <a:cs typeface="Verdana" panose="020B0604030504040204" pitchFamily="34" charset="0"/>
              </a:rPr>
              <a:t>qu’ils</a:t>
            </a:r>
            <a:r>
              <a:rPr sz="1400" b="1" dirty="0">
                <a:latin typeface="Verdana" panose="020B0604030504040204" pitchFamily="34" charset="0"/>
                <a:ea typeface="Verdana" panose="020B0604030504040204" pitchFamily="34" charset="0"/>
                <a:cs typeface="Verdana" panose="020B0604030504040204" pitchFamily="34" charset="0"/>
              </a:rPr>
              <a:t> </a:t>
            </a:r>
            <a:r>
              <a:rPr sz="1400" b="1" dirty="0" err="1">
                <a:latin typeface="Verdana" panose="020B0604030504040204" pitchFamily="34" charset="0"/>
                <a:ea typeface="Verdana" panose="020B0604030504040204" pitchFamily="34" charset="0"/>
                <a:cs typeface="Verdana" panose="020B0604030504040204" pitchFamily="34" charset="0"/>
              </a:rPr>
              <a:t>pouvaient</a:t>
            </a:r>
            <a:r>
              <a:rPr sz="1400" b="1" dirty="0">
                <a:latin typeface="Verdana" panose="020B0604030504040204" pitchFamily="34" charset="0"/>
                <a:ea typeface="Verdana" panose="020B0604030504040204" pitchFamily="34" charset="0"/>
                <a:cs typeface="Verdana" panose="020B0604030504040204" pitchFamily="34" charset="0"/>
              </a:rPr>
              <a:t> </a:t>
            </a:r>
            <a:r>
              <a:rPr sz="1400" b="1" dirty="0" err="1">
                <a:latin typeface="Verdana" panose="020B0604030504040204" pitchFamily="34" charset="0"/>
                <a:ea typeface="Verdana" panose="020B0604030504040204" pitchFamily="34" charset="0"/>
                <a:cs typeface="Verdana" panose="020B0604030504040204" pitchFamily="34" charset="0"/>
              </a:rPr>
              <a:t>voir</a:t>
            </a:r>
            <a:r>
              <a:rPr sz="1400" b="1" dirty="0">
                <a:latin typeface="Verdana" panose="020B0604030504040204" pitchFamily="34" charset="0"/>
                <a:ea typeface="Verdana" panose="020B0604030504040204" pitchFamily="34" charset="0"/>
                <a:cs typeface="Verdana" panose="020B0604030504040204" pitchFamily="34" charset="0"/>
              </a:rPr>
              <a:t> la </a:t>
            </a:r>
            <a:r>
              <a:rPr sz="1400" b="1" dirty="0" err="1">
                <a:latin typeface="Verdana" panose="020B0604030504040204" pitchFamily="34" charset="0"/>
                <a:ea typeface="Verdana" panose="020B0604030504040204" pitchFamily="34" charset="0"/>
                <a:cs typeface="Verdana" panose="020B0604030504040204" pitchFamily="34" charset="0"/>
              </a:rPr>
              <a:t>croix</a:t>
            </a:r>
            <a:r>
              <a:rPr sz="1400" b="1" dirty="0">
                <a:latin typeface="Verdana" panose="020B0604030504040204" pitchFamily="34" charset="0"/>
                <a:ea typeface="Verdana" panose="020B0604030504040204" pitchFamily="34" charset="0"/>
                <a:cs typeface="Verdana" panose="020B0604030504040204" pitchFamily="34" charset="0"/>
              </a:rPr>
              <a:t> noire et blanche </a:t>
            </a:r>
            <a:r>
              <a:rPr sz="1400" b="1" dirty="0" err="1">
                <a:latin typeface="Verdana" panose="020B0604030504040204" pitchFamily="34" charset="0"/>
                <a:ea typeface="Verdana" panose="020B0604030504040204" pitchFamily="34" charset="0"/>
                <a:cs typeface="Verdana" panose="020B0604030504040204" pitchFamily="34" charset="0"/>
              </a:rPr>
              <a:t>peinte</a:t>
            </a:r>
            <a:r>
              <a:rPr sz="1400" b="1" dirty="0">
                <a:latin typeface="Verdana" panose="020B0604030504040204" pitchFamily="34" charset="0"/>
                <a:ea typeface="Verdana" panose="020B0604030504040204" pitchFamily="34" charset="0"/>
                <a:cs typeface="Verdana" panose="020B0604030504040204" pitchFamily="34" charset="0"/>
              </a:rPr>
              <a:t> sur son fuselage, </a:t>
            </a:r>
            <a:r>
              <a:rPr sz="1400" b="1" dirty="0" err="1">
                <a:latin typeface="Verdana" panose="020B0604030504040204" pitchFamily="34" charset="0"/>
                <a:ea typeface="Verdana" panose="020B0604030504040204" pitchFamily="34" charset="0"/>
                <a:cs typeface="Verdana" panose="020B0604030504040204" pitchFamily="34" charset="0"/>
              </a:rPr>
              <a:t>peint</a:t>
            </a:r>
            <a:r>
              <a:rPr sz="1400" b="1" dirty="0">
                <a:latin typeface="Verdana" panose="020B0604030504040204" pitchFamily="34" charset="0"/>
                <a:ea typeface="Verdana" panose="020B0604030504040204" pitchFamily="34" charset="0"/>
                <a:cs typeface="Verdana" panose="020B0604030504040204" pitchFamily="34" charset="0"/>
              </a:rPr>
              <a:t> </a:t>
            </a:r>
            <a:r>
              <a:rPr sz="1400" b="1" dirty="0" err="1">
                <a:latin typeface="Verdana" panose="020B0604030504040204" pitchFamily="34" charset="0"/>
                <a:ea typeface="Verdana" panose="020B0604030504040204" pitchFamily="34" charset="0"/>
                <a:cs typeface="Verdana" panose="020B0604030504040204" pitchFamily="34" charset="0"/>
              </a:rPr>
              <a:t>lui-même</a:t>
            </a:r>
            <a:r>
              <a:rPr sz="1400" b="1" dirty="0">
                <a:latin typeface="Verdana" panose="020B0604030504040204" pitchFamily="34" charset="0"/>
                <a:ea typeface="Verdana" panose="020B0604030504040204" pitchFamily="34" charset="0"/>
                <a:cs typeface="Verdana" panose="020B0604030504040204" pitchFamily="34" charset="0"/>
              </a:rPr>
              <a:t> d’un gris </a:t>
            </a:r>
            <a:r>
              <a:rPr sz="1400" b="1" dirty="0" err="1">
                <a:latin typeface="Verdana" panose="020B0604030504040204" pitchFamily="34" charset="0"/>
                <a:ea typeface="Verdana" panose="020B0604030504040204" pitchFamily="34" charset="0"/>
                <a:cs typeface="Verdana" panose="020B0604030504040204" pitchFamily="34" charset="0"/>
              </a:rPr>
              <a:t>neutre</a:t>
            </a:r>
            <a:r>
              <a:rPr sz="1400" dirty="0">
                <a:latin typeface="Verdana" panose="020B0604030504040204" pitchFamily="34" charset="0"/>
                <a:ea typeface="Verdana" panose="020B0604030504040204" pitchFamily="34" charset="0"/>
                <a:cs typeface="Verdana" panose="020B0604030504040204" pitchFamily="34" charset="0"/>
              </a:rPr>
              <a:t> (pas </a:t>
            </a:r>
            <a:r>
              <a:rPr sz="1400" dirty="0" err="1">
                <a:latin typeface="Verdana" panose="020B0604030504040204" pitchFamily="34" charset="0"/>
                <a:ea typeface="Verdana" panose="020B0604030504040204" pitchFamily="34" charset="0"/>
                <a:cs typeface="Verdana" panose="020B0604030504040204" pitchFamily="34" charset="0"/>
              </a:rPr>
              <a:t>légèrement</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teinté</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ocre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ou</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olivâtre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comme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d’autres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matériels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ou</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bâtiments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militaires</a:t>
            </a:r>
            <a:r>
              <a:rPr sz="1400" dirty="0">
                <a:latin typeface="Verdana" panose="020B0604030504040204" pitchFamily="34" charset="0"/>
                <a:ea typeface="Verdana" panose="020B0604030504040204" pitchFamily="34" charset="0"/>
                <a:cs typeface="Verdana" panose="020B0604030504040204" pitchFamily="34" charset="0"/>
              </a:rPr>
              <a:t> : </a:t>
            </a:r>
            <a:r>
              <a:rPr sz="1400" dirty="0" err="1">
                <a:latin typeface="Verdana" panose="020B0604030504040204" pitchFamily="34" charset="0"/>
                <a:ea typeface="Verdana" panose="020B0604030504040204" pitchFamily="34" charset="0"/>
                <a:cs typeface="Verdana" panose="020B0604030504040204" pitchFamily="34" charset="0"/>
              </a:rPr>
              <a:t>rien</a:t>
            </a:r>
            <a:r>
              <a:rPr sz="1400" dirty="0">
                <a:latin typeface="Verdana" panose="020B0604030504040204" pitchFamily="34" charset="0"/>
                <a:ea typeface="Verdana" panose="020B0604030504040204" pitchFamily="34" charset="0"/>
                <a:cs typeface="Verdana" panose="020B0604030504040204" pitchFamily="34" charset="0"/>
              </a:rPr>
              <a:t> que le mélange de noir et </a:t>
            </a:r>
            <a:r>
              <a:rPr sz="1400" dirty="0" err="1">
                <a:latin typeface="Verdana" panose="020B0604030504040204" pitchFamily="34" charset="0"/>
                <a:ea typeface="Verdana" panose="020B0604030504040204" pitchFamily="34" charset="0"/>
                <a:cs typeface="Verdana" panose="020B0604030504040204" pitchFamily="34" charset="0"/>
              </a:rPr>
              <a:t>blanc</a:t>
            </a:r>
            <a:r>
              <a:rPr sz="1400" dirty="0">
                <a:latin typeface="Verdana" panose="020B0604030504040204" pitchFamily="34" charset="0"/>
                <a:ea typeface="Verdana" panose="020B0604030504040204" pitchFamily="34" charset="0"/>
                <a:cs typeface="Verdana" panose="020B0604030504040204" pitchFamily="34" charset="0"/>
              </a:rPr>
              <a:t> : gris fer, funèbre), </a:t>
            </a:r>
            <a:r>
              <a:rPr sz="1400" dirty="0" err="1">
                <a:latin typeface="Verdana" panose="020B0604030504040204" pitchFamily="34" charset="0"/>
                <a:ea typeface="Verdana" panose="020B0604030504040204" pitchFamily="34" charset="0"/>
                <a:cs typeface="Verdana" panose="020B0604030504040204" pitchFamily="34" charset="0"/>
              </a:rPr>
              <a:t>paresseux</a:t>
            </a:r>
            <a:r>
              <a:rPr sz="1400" dirty="0">
                <a:latin typeface="Verdana" panose="020B0604030504040204" pitchFamily="34" charset="0"/>
                <a:ea typeface="Verdana" panose="020B0604030504040204" pitchFamily="34" charset="0"/>
                <a:cs typeface="Verdana" panose="020B0604030504040204" pitchFamily="34" charset="0"/>
              </a:rPr>
              <a:t>, indolent (pas insolent : indolent, sans </a:t>
            </a:r>
            <a:r>
              <a:rPr sz="1400" dirty="0" err="1">
                <a:latin typeface="Verdana" panose="020B0604030504040204" pitchFamily="34" charset="0"/>
                <a:ea typeface="Verdana" panose="020B0604030504040204" pitchFamily="34" charset="0"/>
                <a:cs typeface="Verdana" panose="020B0604030504040204" pitchFamily="34" charset="0"/>
              </a:rPr>
              <a:t>même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l’air</a:t>
            </a:r>
            <a:r>
              <a:rPr sz="1400" dirty="0">
                <a:latin typeface="Verdana" panose="020B0604030504040204" pitchFamily="34" charset="0"/>
                <a:ea typeface="Verdana" panose="020B0604030504040204" pitchFamily="34" charset="0"/>
                <a:cs typeface="Verdana" panose="020B0604030504040204" pitchFamily="34" charset="0"/>
              </a:rPr>
              <a:t> de les </a:t>
            </a:r>
            <a:r>
              <a:rPr sz="1400" dirty="0" err="1">
                <a:latin typeface="Verdana" panose="020B0604030504040204" pitchFamily="34" charset="0"/>
                <a:ea typeface="Verdana" panose="020B0604030504040204" pitchFamily="34" charset="0"/>
                <a:cs typeface="Verdana" panose="020B0604030504040204" pitchFamily="34" charset="0"/>
              </a:rPr>
              <a:t>narguer</a:t>
            </a:r>
            <a:r>
              <a:rPr sz="1400" dirty="0">
                <a:latin typeface="Verdana" panose="020B0604030504040204" pitchFamily="34" charset="0"/>
                <a:ea typeface="Verdana" panose="020B0604030504040204" pitchFamily="34" charset="0"/>
                <a:cs typeface="Verdana" panose="020B0604030504040204" pitchFamily="34" charset="0"/>
              </a:rPr>
              <a:t>, et </a:t>
            </a:r>
            <a:r>
              <a:rPr sz="1400" dirty="0" err="1">
                <a:latin typeface="Verdana" panose="020B0604030504040204" pitchFamily="34" charset="0"/>
                <a:ea typeface="Verdana" panose="020B0604030504040204" pitchFamily="34" charset="0"/>
                <a:cs typeface="Verdana" panose="020B0604030504040204" pitchFamily="34" charset="0"/>
              </a:rPr>
              <a:t>même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probablement</a:t>
            </a:r>
            <a:r>
              <a:rPr sz="1400" dirty="0">
                <a:latin typeface="Verdana" panose="020B0604030504040204" pitchFamily="34" charset="0"/>
                <a:ea typeface="Verdana" panose="020B0604030504040204" pitchFamily="34" charset="0"/>
                <a:cs typeface="Verdana" panose="020B0604030504040204" pitchFamily="34" charset="0"/>
              </a:rPr>
              <a:t> sans </a:t>
            </a:r>
            <a:r>
              <a:rPr sz="1400" dirty="0" err="1">
                <a:latin typeface="Verdana" panose="020B0604030504040204" pitchFamily="34" charset="0"/>
                <a:ea typeface="Verdana" panose="020B0604030504040204" pitchFamily="34" charset="0"/>
                <a:cs typeface="Verdana" panose="020B0604030504040204" pitchFamily="34" charset="0"/>
              </a:rPr>
              <a:t>animosité</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comme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s’ils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pouvaient</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voir</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aussi</a:t>
            </a:r>
            <a:r>
              <a:rPr sz="1400" dirty="0">
                <a:latin typeface="Verdana" panose="020B0604030504040204" pitchFamily="34" charset="0"/>
                <a:ea typeface="Verdana" panose="020B0604030504040204" pitchFamily="34" charset="0"/>
                <a:cs typeface="Verdana" panose="020B0604030504040204" pitchFamily="34" charset="0"/>
              </a:rPr>
              <a:t> […] le </a:t>
            </a:r>
            <a:r>
              <a:rPr sz="1400" dirty="0" err="1">
                <a:latin typeface="Verdana" panose="020B0604030504040204" pitchFamily="34" charset="0"/>
                <a:ea typeface="Verdana" panose="020B0604030504040204" pitchFamily="34" charset="0"/>
                <a:cs typeface="Verdana" panose="020B0604030504040204" pitchFamily="34" charset="0"/>
              </a:rPr>
              <a:t>pilote</a:t>
            </a:r>
            <a:r>
              <a:rPr sz="1400" dirty="0">
                <a:latin typeface="Verdana" panose="020B0604030504040204" pitchFamily="34" charset="0"/>
                <a:ea typeface="Verdana" panose="020B0604030504040204" pitchFamily="34" charset="0"/>
                <a:cs typeface="Verdana" panose="020B0604030504040204" pitchFamily="34" charset="0"/>
              </a:rPr>
              <a:t> mal </a:t>
            </a:r>
            <a:r>
              <a:rPr sz="1400" dirty="0" err="1">
                <a:latin typeface="Verdana" panose="020B0604030504040204" pitchFamily="34" charset="0"/>
                <a:ea typeface="Verdana" panose="020B0604030504040204" pitchFamily="34" charset="0"/>
                <a:cs typeface="Verdana" panose="020B0604030504040204" pitchFamily="34" charset="0"/>
              </a:rPr>
              <a:t>réveillé</a:t>
            </a:r>
            <a:r>
              <a:rPr sz="1400" dirty="0">
                <a:latin typeface="Verdana" panose="020B0604030504040204" pitchFamily="34" charset="0"/>
                <a:ea typeface="Verdana" panose="020B0604030504040204" pitchFamily="34" charset="0"/>
                <a:cs typeface="Verdana" panose="020B0604030504040204" pitchFamily="34" charset="0"/>
              </a:rPr>
              <a:t> […] </a:t>
            </a:r>
            <a:r>
              <a:rPr sz="1400" dirty="0" err="1">
                <a:latin typeface="Verdana" panose="020B0604030504040204" pitchFamily="34" charset="0"/>
                <a:ea typeface="Verdana" panose="020B0604030504040204" pitchFamily="34" charset="0"/>
                <a:cs typeface="Verdana" panose="020B0604030504040204" pitchFamily="34" charset="0"/>
              </a:rPr>
              <a:t>ils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savaient</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seulement</a:t>
            </a:r>
            <a:r>
              <a:rPr sz="1400" dirty="0">
                <a:latin typeface="Verdana" panose="020B0604030504040204" pitchFamily="34" charset="0"/>
                <a:ea typeface="Verdana" panose="020B0604030504040204" pitchFamily="34" charset="0"/>
                <a:cs typeface="Verdana" panose="020B0604030504040204" pitchFamily="34" charset="0"/>
              </a:rPr>
              <a:t> que </a:t>
            </a:r>
            <a:r>
              <a:rPr sz="1400" dirty="0" err="1">
                <a:latin typeface="Verdana" panose="020B0604030504040204" pitchFamily="34" charset="0"/>
                <a:ea typeface="Verdana" panose="020B0604030504040204" pitchFamily="34" charset="0"/>
                <a:cs typeface="Verdana" panose="020B0604030504040204" pitchFamily="34" charset="0"/>
              </a:rPr>
              <a:t>ce</a:t>
            </a:r>
            <a:r>
              <a:rPr sz="1400" dirty="0">
                <a:latin typeface="Verdana" panose="020B0604030504040204" pitchFamily="34" charset="0"/>
                <a:ea typeface="Verdana" panose="020B0604030504040204" pitchFamily="34" charset="0"/>
                <a:cs typeface="Verdana" panose="020B0604030504040204" pitchFamily="34" charset="0"/>
              </a:rPr>
              <a:t> qui </a:t>
            </a:r>
            <a:r>
              <a:rPr sz="1400" dirty="0" err="1">
                <a:latin typeface="Verdana" panose="020B0604030504040204" pitchFamily="34" charset="0"/>
                <a:ea typeface="Verdana" panose="020B0604030504040204" pitchFamily="34" charset="0"/>
                <a:cs typeface="Verdana" panose="020B0604030504040204" pitchFamily="34" charset="0"/>
              </a:rPr>
              <a:t>tournait</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ainsi</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paresseusement</a:t>
            </a:r>
            <a:r>
              <a:rPr sz="1400" dirty="0">
                <a:latin typeface="Verdana" panose="020B0604030504040204" pitchFamily="34" charset="0"/>
                <a:ea typeface="Verdana" panose="020B0604030504040204" pitchFamily="34" charset="0"/>
                <a:cs typeface="Verdana" panose="020B0604030504040204" pitchFamily="34" charset="0"/>
              </a:rPr>
              <a:t> à la </a:t>
            </a:r>
            <a:r>
              <a:rPr sz="1400" dirty="0" err="1">
                <a:latin typeface="Verdana" panose="020B0604030504040204" pitchFamily="34" charset="0"/>
                <a:ea typeface="Verdana" panose="020B0604030504040204" pitchFamily="34" charset="0"/>
                <a:cs typeface="Verdana" panose="020B0604030504040204" pitchFamily="34" charset="0"/>
              </a:rPr>
              <a:t>limite</a:t>
            </a:r>
            <a:r>
              <a:rPr sz="1400" dirty="0">
                <a:latin typeface="Verdana" panose="020B0604030504040204" pitchFamily="34" charset="0"/>
                <a:ea typeface="Verdana" panose="020B0604030504040204" pitchFamily="34" charset="0"/>
                <a:cs typeface="Verdana" panose="020B0604030504040204" pitchFamily="34" charset="0"/>
              </a:rPr>
              <a:t> de la </a:t>
            </a:r>
            <a:r>
              <a:rPr sz="1400" dirty="0" err="1">
                <a:latin typeface="Verdana" panose="020B0604030504040204" pitchFamily="34" charset="0"/>
                <a:ea typeface="Verdana" panose="020B0604030504040204" pitchFamily="34" charset="0"/>
                <a:cs typeface="Verdana" panose="020B0604030504040204" pitchFamily="34" charset="0"/>
              </a:rPr>
              <a:t>perte</a:t>
            </a:r>
            <a:r>
              <a:rPr sz="1400" dirty="0">
                <a:latin typeface="Verdana" panose="020B0604030504040204" pitchFamily="34" charset="0"/>
                <a:ea typeface="Verdana" panose="020B0604030504040204" pitchFamily="34" charset="0"/>
                <a:cs typeface="Verdana" panose="020B0604030504040204" pitchFamily="34" charset="0"/>
              </a:rPr>
              <a:t> de </a:t>
            </a:r>
            <a:r>
              <a:rPr sz="1400" dirty="0" err="1">
                <a:latin typeface="Verdana" panose="020B0604030504040204" pitchFamily="34" charset="0"/>
                <a:ea typeface="Verdana" panose="020B0604030504040204" pitchFamily="34" charset="0"/>
                <a:cs typeface="Verdana" panose="020B0604030504040204" pitchFamily="34" charset="0"/>
              </a:rPr>
              <a:t>vitesse</a:t>
            </a:r>
            <a:r>
              <a:rPr sz="1400" dirty="0">
                <a:latin typeface="Verdana" panose="020B0604030504040204" pitchFamily="34" charset="0"/>
                <a:ea typeface="Verdana" panose="020B0604030504040204" pitchFamily="34" charset="0"/>
                <a:cs typeface="Verdana" panose="020B0604030504040204" pitchFamily="34" charset="0"/>
              </a:rPr>
              <a:t> au-dessus de </a:t>
            </a:r>
            <a:r>
              <a:rPr sz="1400" dirty="0" err="1">
                <a:latin typeface="Verdana" panose="020B0604030504040204" pitchFamily="34" charset="0"/>
                <a:ea typeface="Verdana" panose="020B0604030504040204" pitchFamily="34" charset="0"/>
                <a:cs typeface="Verdana" panose="020B0604030504040204" pitchFamily="34" charset="0"/>
              </a:rPr>
              <a:t>leurs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têtes</a:t>
            </a:r>
            <a:r>
              <a:rPr sz="1400" dirty="0">
                <a:latin typeface="Verdana" panose="020B0604030504040204" pitchFamily="34" charset="0"/>
                <a:ea typeface="Verdana" panose="020B0604030504040204" pitchFamily="34" charset="0"/>
                <a:cs typeface="Verdana" panose="020B0604030504040204" pitchFamily="34" charset="0"/>
              </a:rPr>
              <a:t> dans le </a:t>
            </a:r>
            <a:r>
              <a:rPr sz="1400" dirty="0" err="1">
                <a:latin typeface="Verdana" panose="020B0604030504040204" pitchFamily="34" charset="0"/>
                <a:ea typeface="Verdana" panose="020B0604030504040204" pitchFamily="34" charset="0"/>
                <a:cs typeface="Verdana" panose="020B0604030504040204" pitchFamily="34" charset="0"/>
              </a:rPr>
              <a:t>ciel</a:t>
            </a:r>
            <a:r>
              <a:rPr sz="1400" dirty="0">
                <a:latin typeface="Verdana" panose="020B0604030504040204" pitchFamily="34" charset="0"/>
                <a:ea typeface="Verdana" panose="020B0604030504040204" pitchFamily="34" charset="0"/>
                <a:cs typeface="Verdana" panose="020B0604030504040204" pitchFamily="34" charset="0"/>
              </a:rPr>
              <a:t> sans </a:t>
            </a:r>
            <a:r>
              <a:rPr sz="1400" dirty="0" err="1">
                <a:latin typeface="Verdana" panose="020B0604030504040204" pitchFamily="34" charset="0"/>
                <a:ea typeface="Verdana" panose="020B0604030504040204" pitchFamily="34" charset="0"/>
                <a:cs typeface="Verdana" panose="020B0604030504040204" pitchFamily="34" charset="0"/>
              </a:rPr>
              <a:t>nuages</a:t>
            </a:r>
            <a:r>
              <a:rPr sz="1400" dirty="0">
                <a:latin typeface="Verdana" panose="020B0604030504040204" pitchFamily="34" charset="0"/>
                <a:ea typeface="Verdana" panose="020B0604030504040204" pitchFamily="34" charset="0"/>
                <a:cs typeface="Verdana" panose="020B0604030504040204" pitchFamily="34" charset="0"/>
              </a:rPr>
              <a:t> encore </a:t>
            </a:r>
            <a:r>
              <a:rPr sz="1400" dirty="0" err="1">
                <a:latin typeface="Verdana" panose="020B0604030504040204" pitchFamily="34" charset="0"/>
                <a:ea typeface="Verdana" panose="020B0604030504040204" pitchFamily="34" charset="0"/>
                <a:cs typeface="Verdana" panose="020B0604030504040204" pitchFamily="34" charset="0"/>
              </a:rPr>
              <a:t>vaguement</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teinté</a:t>
            </a:r>
            <a:r>
              <a:rPr sz="1400" dirty="0">
                <a:latin typeface="Verdana" panose="020B0604030504040204" pitchFamily="34" charset="0"/>
                <a:ea typeface="Verdana" panose="020B0604030504040204" pitchFamily="34" charset="0"/>
                <a:cs typeface="Verdana" panose="020B0604030504040204" pitchFamily="34" charset="0"/>
              </a:rPr>
              <a:t> des roses de </a:t>
            </a:r>
            <a:r>
              <a:rPr sz="1400" dirty="0" err="1">
                <a:latin typeface="Verdana" panose="020B0604030504040204" pitchFamily="34" charset="0"/>
                <a:ea typeface="Verdana" panose="020B0604030504040204" pitchFamily="34" charset="0"/>
                <a:cs typeface="Verdana" panose="020B0604030504040204" pitchFamily="34" charset="0"/>
              </a:rPr>
              <a:t>l’aube</a:t>
            </a:r>
            <a:r>
              <a:rPr sz="1400" dirty="0">
                <a:latin typeface="Verdana" panose="020B0604030504040204" pitchFamily="34" charset="0"/>
                <a:ea typeface="Verdana" panose="020B0604030504040204" pitchFamily="34" charset="0"/>
                <a:cs typeface="Verdana" panose="020B0604030504040204" pitchFamily="34" charset="0"/>
              </a:rPr>
              <a:t>, </a:t>
            </a:r>
            <a:r>
              <a:rPr sz="1400" b="1" dirty="0" err="1">
                <a:latin typeface="Verdana" panose="020B0604030504040204" pitchFamily="34" charset="0"/>
                <a:ea typeface="Verdana" panose="020B0604030504040204" pitchFamily="34" charset="0"/>
                <a:cs typeface="Verdana" panose="020B0604030504040204" pitchFamily="34" charset="0"/>
              </a:rPr>
              <a:t>c’était</a:t>
            </a:r>
            <a:r>
              <a:rPr sz="1400" b="1" dirty="0">
                <a:latin typeface="Verdana" panose="020B0604030504040204" pitchFamily="34" charset="0"/>
                <a:ea typeface="Verdana" panose="020B0604030504040204" pitchFamily="34" charset="0"/>
                <a:cs typeface="Verdana" panose="020B0604030504040204" pitchFamily="34" charset="0"/>
              </a:rPr>
              <a:t> le </a:t>
            </a:r>
            <a:r>
              <a:rPr sz="1400" b="1" dirty="0" err="1">
                <a:latin typeface="Verdana" panose="020B0604030504040204" pitchFamily="34" charset="0"/>
                <a:ea typeface="Verdana" panose="020B0604030504040204" pitchFamily="34" charset="0"/>
                <a:cs typeface="Verdana" panose="020B0604030504040204" pitchFamily="34" charset="0"/>
              </a:rPr>
              <a:t>présage</a:t>
            </a:r>
            <a:r>
              <a:rPr sz="1400" b="1" dirty="0">
                <a:latin typeface="Verdana" panose="020B0604030504040204" pitchFamily="34" charset="0"/>
                <a:ea typeface="Verdana" panose="020B0604030504040204" pitchFamily="34" charset="0"/>
                <a:cs typeface="Verdana" panose="020B0604030504040204" pitchFamily="34" charset="0"/>
              </a:rPr>
              <a:t> de </a:t>
            </a:r>
            <a:r>
              <a:rPr sz="1400" b="1" dirty="0" err="1">
                <a:latin typeface="Verdana" panose="020B0604030504040204" pitchFamily="34" charset="0"/>
                <a:ea typeface="Verdana" panose="020B0604030504040204" pitchFamily="34" charset="0"/>
                <a:cs typeface="Verdana" panose="020B0604030504040204" pitchFamily="34" charset="0"/>
              </a:rPr>
              <a:t>leur</a:t>
            </a:r>
            <a:r>
              <a:rPr sz="1400" b="1" dirty="0">
                <a:latin typeface="Verdana" panose="020B0604030504040204" pitchFamily="34" charset="0"/>
                <a:ea typeface="Verdana" panose="020B0604030504040204" pitchFamily="34" charset="0"/>
                <a:cs typeface="Verdana" panose="020B0604030504040204" pitchFamily="34" charset="0"/>
              </a:rPr>
              <a:t> mort</a:t>
            </a:r>
            <a:r>
              <a:rPr sz="1400" dirty="0">
                <a:latin typeface="Verdana" panose="020B0604030504040204" pitchFamily="34" charset="0"/>
                <a:ea typeface="Verdana" panose="020B0604030504040204" pitchFamily="34" charset="0"/>
                <a:cs typeface="Verdana" panose="020B0604030504040204" pitchFamily="34" charset="0"/>
              </a:rPr>
              <a:t> )[…]</a:t>
            </a:r>
          </a:p>
          <a:p>
            <a:pPr algn="just"/>
            <a:r>
              <a:rPr sz="1400" i="1" dirty="0" err="1">
                <a:latin typeface="Verdana" panose="020B0604030504040204" pitchFamily="34" charset="0"/>
                <a:ea typeface="Verdana" panose="020B0604030504040204" pitchFamily="34" charset="0"/>
                <a:cs typeface="Verdana" panose="020B0604030504040204" pitchFamily="34" charset="0"/>
              </a:rPr>
              <a:t>L’Acacia</a:t>
            </a:r>
            <a:r>
              <a:rPr sz="1400" i="1" dirty="0">
                <a:latin typeface="Verdana" panose="020B0604030504040204" pitchFamily="34" charset="0"/>
                <a:ea typeface="Verdana" panose="020B0604030504040204" pitchFamily="34" charset="0"/>
                <a:cs typeface="Verdana" panose="020B0604030504040204" pitchFamily="34" charset="0"/>
              </a:rPr>
              <a:t>, chap. II. 17 </a:t>
            </a:r>
            <a:r>
              <a:rPr sz="1400" i="1" dirty="0" err="1">
                <a:latin typeface="Verdana" panose="020B0604030504040204" pitchFamily="34" charset="0"/>
                <a:ea typeface="Verdana" panose="020B0604030504040204" pitchFamily="34" charset="0"/>
                <a:cs typeface="Verdana" panose="020B0604030504040204" pitchFamily="34" charset="0"/>
              </a:rPr>
              <a:t>mai</a:t>
            </a:r>
            <a:r>
              <a:rPr sz="1400" i="1" dirty="0">
                <a:latin typeface="Verdana" panose="020B0604030504040204" pitchFamily="34" charset="0"/>
                <a:ea typeface="Verdana" panose="020B0604030504040204" pitchFamily="34" charset="0"/>
                <a:cs typeface="Verdana" panose="020B0604030504040204" pitchFamily="34" charset="0"/>
              </a:rPr>
              <a:t> 1940</a:t>
            </a:r>
            <a:r>
              <a:rPr sz="1400" dirty="0">
                <a:latin typeface="Verdana" panose="020B0604030504040204" pitchFamily="34" charset="0"/>
                <a:ea typeface="Verdana" panose="020B0604030504040204" pitchFamily="34" charset="0"/>
                <a:cs typeface="Verdana" panose="020B0604030504040204" pitchFamily="34" charset="0"/>
              </a:rPr>
              <a:t> (II, p. 1022-1023)</a:t>
            </a:r>
          </a:p>
        </p:txBody>
      </p:sp>
      <p:pic>
        <p:nvPicPr>
          <p:cNvPr id="134" name="Image 3" descr="Image 3"/>
          <p:cNvPicPr>
            <a:picLocks noChangeAspect="1"/>
          </p:cNvPicPr>
          <p:nvPr/>
        </p:nvPicPr>
        <p:blipFill>
          <a:blip r:embed="rId3"/>
          <a:stretch>
            <a:fillRect/>
          </a:stretch>
        </p:blipFill>
        <p:spPr>
          <a:xfrm>
            <a:off x="5780923" y="1092969"/>
            <a:ext cx="6411077" cy="4313008"/>
          </a:xfrm>
          <a:prstGeom prst="rect">
            <a:avLst/>
          </a:prstGeom>
          <a:ln w="12700">
            <a:miter lim="400000"/>
          </a:ln>
        </p:spPr>
      </p:pic>
      <p:sp>
        <p:nvSpPr>
          <p:cNvPr id="3" name="Espace réservé du numéro de diapositive 2">
            <a:extLst>
              <a:ext uri="{FF2B5EF4-FFF2-40B4-BE49-F238E27FC236}">
                <a16:creationId xmlns:a16="http://schemas.microsoft.com/office/drawing/2014/main" id="{A25E1F0C-41CD-01C5-6468-9427BAFD9973}"/>
              </a:ext>
            </a:extLst>
          </p:cNvPr>
          <p:cNvSpPr>
            <a:spLocks noGrp="1"/>
          </p:cNvSpPr>
          <p:nvPr>
            <p:ph type="sldNum" sz="quarter" idx="2"/>
          </p:nvPr>
        </p:nvSpPr>
        <p:spPr/>
        <p:txBody>
          <a:bodyPr/>
          <a:lstStyle/>
          <a:p>
            <a:fld id="{86CB4B4D-7CA3-9044-876B-883B54F8677D}" type="slidenum">
              <a:rPr lang="fr-FR" smtClean="0"/>
              <a:t>10</a:t>
            </a:fld>
            <a:endParaRPr lang="fr-FR"/>
          </a:p>
        </p:txBody>
      </p:sp>
      <p:sp>
        <p:nvSpPr>
          <p:cNvPr id="2" name="ZoneTexte 1">
            <a:extLst>
              <a:ext uri="{FF2B5EF4-FFF2-40B4-BE49-F238E27FC236}">
                <a16:creationId xmlns:a16="http://schemas.microsoft.com/office/drawing/2014/main" id="{C980166B-88AD-254E-A7BB-473A5836B4E6}"/>
              </a:ext>
            </a:extLst>
          </p:cNvPr>
          <p:cNvSpPr txBox="1"/>
          <p:nvPr/>
        </p:nvSpPr>
        <p:spPr>
          <a:xfrm>
            <a:off x="1628902" y="6203168"/>
            <a:ext cx="9129486" cy="461665"/>
          </a:xfrm>
          <a:prstGeom prst="rect">
            <a:avLst/>
          </a:prstGeom>
          <a:noFill/>
        </p:spPr>
        <p:txBody>
          <a:bodyPr wrap="square" rtlCol="0">
            <a:spAutoFit/>
          </a:bodyPr>
          <a:lstStyle/>
          <a:p>
            <a:pPr algn="ctr"/>
            <a:r>
              <a:rPr lang="fr-FR" sz="1200" dirty="0">
                <a:solidFill>
                  <a:schemeClr val="bg2">
                    <a:lumMod val="50000"/>
                  </a:schemeClr>
                </a:solidFill>
              </a:rPr>
              <a:t>Présentation Rob Roy/ Claude Simon – Séminaire ALCS Arras</a:t>
            </a:r>
          </a:p>
          <a:p>
            <a:pPr algn="ctr"/>
            <a:r>
              <a:rPr lang="fr-FR" sz="1200" dirty="0">
                <a:solidFill>
                  <a:schemeClr val="bg2">
                    <a:lumMod val="50000"/>
                  </a:schemeClr>
                </a:solidFill>
              </a:rPr>
              <a:t>01.06.2024</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re 1"/>
          <p:cNvSpPr txBox="1">
            <a:spLocks noGrp="1"/>
          </p:cNvSpPr>
          <p:nvPr>
            <p:ph type="title"/>
          </p:nvPr>
        </p:nvSpPr>
        <p:spPr>
          <a:xfrm>
            <a:off x="477718" y="1059795"/>
            <a:ext cx="5350932" cy="5529025"/>
          </a:xfrm>
          <a:prstGeom prst="rect">
            <a:avLst/>
          </a:prstGeom>
        </p:spPr>
        <p:txBody>
          <a:bodyPr>
            <a:normAutofit/>
          </a:bodyPr>
          <a:lstStyle/>
          <a:p>
            <a:pPr algn="just" defTabSz="896111">
              <a:spcBef>
                <a:spcPts val="900"/>
              </a:spcBef>
              <a:defRPr sz="2156">
                <a:latin typeface="+mj-lt"/>
                <a:ea typeface="+mj-ea"/>
                <a:cs typeface="+mj-cs"/>
                <a:sym typeface="Cambria"/>
              </a:defRPr>
            </a:pPr>
            <a:endParaRPr sz="1600" dirty="0">
              <a:latin typeface="Verdana" panose="020B0604030504040204" pitchFamily="34" charset="0"/>
              <a:ea typeface="Verdana" panose="020B0604030504040204" pitchFamily="34" charset="0"/>
              <a:cs typeface="Verdana" panose="020B0604030504040204" pitchFamily="34" charset="0"/>
            </a:endParaRPr>
          </a:p>
          <a:p>
            <a:pPr algn="just" defTabSz="896111">
              <a:spcBef>
                <a:spcPts val="900"/>
              </a:spcBef>
              <a:defRPr sz="2156">
                <a:latin typeface="+mj-lt"/>
                <a:ea typeface="+mj-ea"/>
                <a:cs typeface="+mj-cs"/>
                <a:sym typeface="Cambria"/>
              </a:defRPr>
            </a:pP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mais</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ce</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n’était</a:t>
            </a:r>
            <a:r>
              <a:rPr sz="1600" dirty="0">
                <a:latin typeface="Verdana" panose="020B0604030504040204" pitchFamily="34" charset="0"/>
                <a:ea typeface="Verdana" panose="020B0604030504040204" pitchFamily="34" charset="0"/>
                <a:cs typeface="Verdana" panose="020B0604030504040204" pitchFamily="34" charset="0"/>
              </a:rPr>
              <a:t> pas </a:t>
            </a:r>
            <a:r>
              <a:rPr sz="1600" dirty="0" err="1">
                <a:latin typeface="Verdana" panose="020B0604030504040204" pitchFamily="34" charset="0"/>
                <a:ea typeface="Verdana" panose="020B0604030504040204" pitchFamily="34" charset="0"/>
                <a:cs typeface="Verdana" panose="020B0604030504040204" pitchFamily="34" charset="0"/>
              </a:rPr>
              <a:t>seulement</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cela</a:t>
            </a:r>
            <a:r>
              <a:rPr sz="1600" dirty="0">
                <a:latin typeface="Verdana" panose="020B0604030504040204" pitchFamily="34" charset="0"/>
                <a:ea typeface="Verdana" panose="020B0604030504040204" pitchFamily="34" charset="0"/>
                <a:cs typeface="Verdana" panose="020B0604030504040204" pitchFamily="34" charset="0"/>
              </a:rPr>
              <a:t>, pas non plus la </a:t>
            </a:r>
            <a:r>
              <a:rPr sz="1600" dirty="0" err="1">
                <a:latin typeface="Verdana" panose="020B0604030504040204" pitchFamily="34" charset="0"/>
                <a:ea typeface="Verdana" panose="020B0604030504040204" pitchFamily="34" charset="0"/>
                <a:cs typeface="Verdana" panose="020B0604030504040204" pitchFamily="34" charset="0"/>
              </a:rPr>
              <a:t>soudaine</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attaque</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d’avions</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cherchant</a:t>
            </a:r>
            <a:r>
              <a:rPr sz="1600" dirty="0">
                <a:latin typeface="Verdana" panose="020B0604030504040204" pitchFamily="34" charset="0"/>
                <a:ea typeface="Verdana" panose="020B0604030504040204" pitchFamily="34" charset="0"/>
                <a:cs typeface="Verdana" panose="020B0604030504040204" pitchFamily="34" charset="0"/>
              </a:rPr>
              <a:t> à les </a:t>
            </a:r>
            <a:r>
              <a:rPr sz="1600" dirty="0" err="1">
                <a:latin typeface="Verdana" panose="020B0604030504040204" pitchFamily="34" charset="0"/>
                <a:ea typeface="Verdana" panose="020B0604030504040204" pitchFamily="34" charset="0"/>
                <a:cs typeface="Verdana" panose="020B0604030504040204" pitchFamily="34" charset="0"/>
              </a:rPr>
              <a:t>tuer</a:t>
            </a:r>
            <a:r>
              <a:rPr sz="1600" dirty="0">
                <a:latin typeface="Verdana" panose="020B0604030504040204" pitchFamily="34" charset="0"/>
                <a:ea typeface="Verdana" panose="020B0604030504040204" pitchFamily="34" charset="0"/>
                <a:cs typeface="Verdana" panose="020B0604030504040204" pitchFamily="34" charset="0"/>
              </a:rPr>
              <a:t> (et non pas, à </a:t>
            </a:r>
            <a:r>
              <a:rPr sz="1600" dirty="0" err="1">
                <a:latin typeface="Verdana" panose="020B0604030504040204" pitchFamily="34" charset="0"/>
                <a:ea typeface="Verdana" panose="020B0604030504040204" pitchFamily="34" charset="0"/>
                <a:cs typeface="Verdana" panose="020B0604030504040204" pitchFamily="34" charset="0"/>
              </a:rPr>
              <a:t>vrai</a:t>
            </a:r>
            <a:r>
              <a:rPr sz="1600" dirty="0">
                <a:latin typeface="Verdana" panose="020B0604030504040204" pitchFamily="34" charset="0"/>
                <a:ea typeface="Verdana" panose="020B0604030504040204" pitchFamily="34" charset="0"/>
                <a:cs typeface="Verdana" panose="020B0604030504040204" pitchFamily="34" charset="0"/>
              </a:rPr>
              <a:t> dire, les quatre cavaliers </a:t>
            </a:r>
            <a:r>
              <a:rPr sz="1600" dirty="0" err="1">
                <a:latin typeface="Verdana" panose="020B0604030504040204" pitchFamily="34" charset="0"/>
                <a:ea typeface="Verdana" panose="020B0604030504040204" pitchFamily="34" charset="0"/>
                <a:cs typeface="Verdana" panose="020B0604030504040204" pitchFamily="34" charset="0"/>
              </a:rPr>
              <a:t>en</a:t>
            </a:r>
            <a:r>
              <a:rPr sz="1600" dirty="0">
                <a:latin typeface="Verdana" panose="020B0604030504040204" pitchFamily="34" charset="0"/>
                <a:ea typeface="Verdana" panose="020B0604030504040204" pitchFamily="34" charset="0"/>
                <a:cs typeface="Verdana" panose="020B0604030504040204" pitchFamily="34" charset="0"/>
              </a:rPr>
              <a:t> particulier : </a:t>
            </a:r>
            <a:r>
              <a:rPr sz="1600" dirty="0" err="1">
                <a:latin typeface="Verdana" panose="020B0604030504040204" pitchFamily="34" charset="0"/>
                <a:ea typeface="Verdana" panose="020B0604030504040204" pitchFamily="34" charset="0"/>
                <a:cs typeface="Verdana" panose="020B0604030504040204" pitchFamily="34" charset="0"/>
              </a:rPr>
              <a:t>mitraillant</a:t>
            </a:r>
            <a:r>
              <a:rPr sz="1600" dirty="0">
                <a:latin typeface="Verdana" panose="020B0604030504040204" pitchFamily="34" charset="0"/>
                <a:ea typeface="Verdana" panose="020B0604030504040204" pitchFamily="34" charset="0"/>
                <a:cs typeface="Verdana" panose="020B0604030504040204" pitchFamily="34" charset="0"/>
              </a:rPr>
              <a:t> la route et tout </a:t>
            </a:r>
            <a:r>
              <a:rPr sz="1600" dirty="0" err="1">
                <a:latin typeface="Verdana" panose="020B0604030504040204" pitchFamily="34" charset="0"/>
                <a:ea typeface="Verdana" panose="020B0604030504040204" pitchFamily="34" charset="0"/>
                <a:cs typeface="Verdana" panose="020B0604030504040204" pitchFamily="34" charset="0"/>
              </a:rPr>
              <a:t>ce</a:t>
            </a:r>
            <a:r>
              <a:rPr sz="1600" dirty="0">
                <a:latin typeface="Verdana" panose="020B0604030504040204" pitchFamily="34" charset="0"/>
                <a:ea typeface="Verdana" panose="020B0604030504040204" pitchFamily="34" charset="0"/>
                <a:cs typeface="Verdana" panose="020B0604030504040204" pitchFamily="34" charset="0"/>
              </a:rPr>
              <a:t> qui y </a:t>
            </a:r>
            <a:r>
              <a:rPr sz="1600" dirty="0" err="1">
                <a:latin typeface="Verdana" panose="020B0604030504040204" pitchFamily="34" charset="0"/>
                <a:ea typeface="Verdana" panose="020B0604030504040204" pitchFamily="34" charset="0"/>
                <a:cs typeface="Verdana" panose="020B0604030504040204" pitchFamily="34" charset="0"/>
              </a:rPr>
              <a:t>bougeait</a:t>
            </a:r>
            <a:r>
              <a:rPr sz="1600" dirty="0">
                <a:latin typeface="Verdana" panose="020B0604030504040204" pitchFamily="34" charset="0"/>
                <a:ea typeface="Verdana" panose="020B0604030504040204" pitchFamily="34" charset="0"/>
                <a:cs typeface="Verdana" panose="020B0604030504040204" pitchFamily="34" charset="0"/>
              </a:rPr>
              <a:t> — </a:t>
            </a:r>
            <a:r>
              <a:rPr sz="1600" dirty="0" err="1">
                <a:latin typeface="Verdana" panose="020B0604030504040204" pitchFamily="34" charset="0"/>
                <a:ea typeface="Verdana" panose="020B0604030504040204" pitchFamily="34" charset="0"/>
                <a:cs typeface="Verdana" panose="020B0604030504040204" pitchFamily="34" charset="0"/>
              </a:rPr>
              <a:t>ou</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même</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n’y</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bougeait</a:t>
            </a:r>
            <a:r>
              <a:rPr sz="1600" dirty="0">
                <a:latin typeface="Verdana" panose="020B0604030504040204" pitchFamily="34" charset="0"/>
                <a:ea typeface="Verdana" panose="020B0604030504040204" pitchFamily="34" charset="0"/>
                <a:cs typeface="Verdana" panose="020B0604030504040204" pitchFamily="34" charset="0"/>
              </a:rPr>
              <a:t> pas (à </a:t>
            </a:r>
            <a:r>
              <a:rPr sz="1600" dirty="0" err="1">
                <a:latin typeface="Verdana" panose="020B0604030504040204" pitchFamily="34" charset="0"/>
                <a:ea typeface="Verdana" panose="020B0604030504040204" pitchFamily="34" charset="0"/>
                <a:cs typeface="Verdana" panose="020B0604030504040204" pitchFamily="34" charset="0"/>
              </a:rPr>
              <a:t>vrai</a:t>
            </a:r>
            <a:r>
              <a:rPr sz="1600" dirty="0">
                <a:latin typeface="Verdana" panose="020B0604030504040204" pitchFamily="34" charset="0"/>
                <a:ea typeface="Verdana" panose="020B0604030504040204" pitchFamily="34" charset="0"/>
                <a:cs typeface="Verdana" panose="020B0604030504040204" pitchFamily="34" charset="0"/>
              </a:rPr>
              <a:t> dire encore </a:t>
            </a:r>
            <a:r>
              <a:rPr sz="1600" dirty="0" err="1">
                <a:latin typeface="Verdana" panose="020B0604030504040204" pitchFamily="34" charset="0"/>
                <a:ea typeface="Verdana" panose="020B0604030504040204" pitchFamily="34" charset="0"/>
                <a:cs typeface="Verdana" panose="020B0604030504040204" pitchFamily="34" charset="0"/>
              </a:rPr>
              <a:t>ils</a:t>
            </a:r>
            <a:r>
              <a:rPr sz="1600" dirty="0">
                <a:latin typeface="Verdana" panose="020B0604030504040204" pitchFamily="34" charset="0"/>
                <a:ea typeface="Verdana" panose="020B0604030504040204" pitchFamily="34" charset="0"/>
                <a:cs typeface="Verdana" panose="020B0604030504040204" pitchFamily="34" charset="0"/>
              </a:rPr>
              <a:t> (les quatre cavaliers) </a:t>
            </a:r>
            <a:r>
              <a:rPr sz="1600" dirty="0" err="1">
                <a:latin typeface="Verdana" panose="020B0604030504040204" pitchFamily="34" charset="0"/>
                <a:ea typeface="Verdana" panose="020B0604030504040204" pitchFamily="34" charset="0"/>
                <a:cs typeface="Verdana" panose="020B0604030504040204" pitchFamily="34" charset="0"/>
              </a:rPr>
              <a:t>semblaient</a:t>
            </a:r>
            <a:r>
              <a:rPr sz="1600" dirty="0">
                <a:latin typeface="Verdana" panose="020B0604030504040204" pitchFamily="34" charset="0"/>
                <a:ea typeface="Verdana" panose="020B0604030504040204" pitchFamily="34" charset="0"/>
                <a:cs typeface="Verdana" panose="020B0604030504040204" pitchFamily="34" charset="0"/>
              </a:rPr>
              <a:t> les </a:t>
            </a:r>
            <a:r>
              <a:rPr sz="1600" dirty="0" err="1">
                <a:latin typeface="Verdana" panose="020B0604030504040204" pitchFamily="34" charset="0"/>
                <a:ea typeface="Verdana" panose="020B0604030504040204" pitchFamily="34" charset="0"/>
                <a:cs typeface="Verdana" panose="020B0604030504040204" pitchFamily="34" charset="0"/>
              </a:rPr>
              <a:t>seuls</a:t>
            </a:r>
            <a:r>
              <a:rPr sz="1600" dirty="0">
                <a:latin typeface="Verdana" panose="020B0604030504040204" pitchFamily="34" charset="0"/>
                <a:ea typeface="Verdana" panose="020B0604030504040204" pitchFamily="34" charset="0"/>
                <a:cs typeface="Verdana" panose="020B0604030504040204" pitchFamily="34" charset="0"/>
              </a:rPr>
              <a:t> à la </a:t>
            </a:r>
            <a:r>
              <a:rPr sz="1600" dirty="0" err="1">
                <a:latin typeface="Verdana" panose="020B0604030504040204" pitchFamily="34" charset="0"/>
                <a:ea typeface="Verdana" panose="020B0604030504040204" pitchFamily="34" charset="0"/>
                <a:cs typeface="Verdana" panose="020B0604030504040204" pitchFamily="34" charset="0"/>
              </a:rPr>
              <a:t>suivre</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mitraillant</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donc</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en</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quelque</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sorte</a:t>
            </a:r>
            <a:r>
              <a:rPr sz="1600" dirty="0">
                <a:latin typeface="Verdana" panose="020B0604030504040204" pitchFamily="34" charset="0"/>
                <a:ea typeface="Verdana" panose="020B0604030504040204" pitchFamily="34" charset="0"/>
                <a:cs typeface="Verdana" panose="020B0604030504040204" pitchFamily="34" charset="0"/>
              </a:rPr>
              <a:t> par routine, </a:t>
            </a:r>
            <a:r>
              <a:rPr sz="1600" dirty="0" err="1">
                <a:latin typeface="Verdana" panose="020B0604030504040204" pitchFamily="34" charset="0"/>
                <a:ea typeface="Verdana" panose="020B0604030504040204" pitchFamily="34" charset="0"/>
                <a:cs typeface="Verdana" panose="020B0604030504040204" pitchFamily="34" charset="0"/>
              </a:rPr>
              <a:t>négligemment</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si</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l’on</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peut</a:t>
            </a:r>
            <a:r>
              <a:rPr sz="1600" dirty="0">
                <a:latin typeface="Verdana" panose="020B0604030504040204" pitchFamily="34" charset="0"/>
                <a:ea typeface="Verdana" panose="020B0604030504040204" pitchFamily="34" charset="0"/>
                <a:cs typeface="Verdana" panose="020B0604030504040204" pitchFamily="34" charset="0"/>
              </a:rPr>
              <a:t> dire : au </a:t>
            </a:r>
            <a:r>
              <a:rPr sz="1600" dirty="0" err="1">
                <a:latin typeface="Verdana" panose="020B0604030504040204" pitchFamily="34" charset="0"/>
                <a:ea typeface="Verdana" panose="020B0604030504040204" pitchFamily="34" charset="0"/>
                <a:cs typeface="Verdana" panose="020B0604030504040204" pitchFamily="34" charset="0"/>
              </a:rPr>
              <a:t>reste</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depuis</a:t>
            </a:r>
            <a:r>
              <a:rPr sz="1600" dirty="0">
                <a:latin typeface="Verdana" panose="020B0604030504040204" pitchFamily="34" charset="0"/>
                <a:ea typeface="Verdana" panose="020B0604030504040204" pitchFamily="34" charset="0"/>
                <a:cs typeface="Verdana" panose="020B0604030504040204" pitchFamily="34" charset="0"/>
              </a:rPr>
              <a:t> six </a:t>
            </a:r>
            <a:r>
              <a:rPr sz="1600" dirty="0" err="1">
                <a:latin typeface="Verdana" panose="020B0604030504040204" pitchFamily="34" charset="0"/>
                <a:ea typeface="Verdana" panose="020B0604030504040204" pitchFamily="34" charset="0"/>
                <a:cs typeface="Verdana" panose="020B0604030504040204" pitchFamily="34" charset="0"/>
              </a:rPr>
              <a:t>jours</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ils</a:t>
            </a:r>
            <a:r>
              <a:rPr sz="1600" dirty="0">
                <a:latin typeface="Verdana" panose="020B0604030504040204" pitchFamily="34" charset="0"/>
                <a:ea typeface="Verdana" panose="020B0604030504040204" pitchFamily="34" charset="0"/>
                <a:cs typeface="Verdana" panose="020B0604030504040204" pitchFamily="34" charset="0"/>
              </a:rPr>
              <a:t> y </a:t>
            </a:r>
            <a:r>
              <a:rPr sz="1600" dirty="0" err="1">
                <a:latin typeface="Verdana" panose="020B0604030504040204" pitchFamily="34" charset="0"/>
                <a:ea typeface="Verdana" panose="020B0604030504040204" pitchFamily="34" charset="0"/>
                <a:cs typeface="Verdana" panose="020B0604030504040204" pitchFamily="34" charset="0"/>
              </a:rPr>
              <a:t>étaient</a:t>
            </a:r>
            <a:r>
              <a:rPr sz="1600" dirty="0">
                <a:latin typeface="Verdana" panose="020B0604030504040204" pitchFamily="34" charset="0"/>
                <a:ea typeface="Verdana" panose="020B0604030504040204" pitchFamily="34" charset="0"/>
                <a:cs typeface="Verdana" panose="020B0604030504040204" pitchFamily="34" charset="0"/>
              </a:rPr>
              <a:t> habitués : </a:t>
            </a:r>
            <a:r>
              <a:rPr sz="1600" dirty="0" err="1">
                <a:latin typeface="Verdana" panose="020B0604030504040204" pitchFamily="34" charset="0"/>
                <a:ea typeface="Verdana" panose="020B0604030504040204" pitchFamily="34" charset="0"/>
                <a:cs typeface="Verdana" panose="020B0604030504040204" pitchFamily="34" charset="0"/>
              </a:rPr>
              <a:t>sauter</a:t>
            </a:r>
            <a:r>
              <a:rPr sz="1600" dirty="0">
                <a:latin typeface="Verdana" panose="020B0604030504040204" pitchFamily="34" charset="0"/>
                <a:ea typeface="Verdana" panose="020B0604030504040204" pitchFamily="34" charset="0"/>
                <a:cs typeface="Verdana" panose="020B0604030504040204" pitchFamily="34" charset="0"/>
              </a:rPr>
              <a:t> à bas de son cheval, </a:t>
            </a:r>
            <a:r>
              <a:rPr sz="1600" dirty="0" err="1">
                <a:latin typeface="Verdana" panose="020B0604030504040204" pitchFamily="34" charset="0"/>
                <a:ea typeface="Verdana" panose="020B0604030504040204" pitchFamily="34" charset="0"/>
                <a:cs typeface="Verdana" panose="020B0604030504040204" pitchFamily="34" charset="0"/>
              </a:rPr>
              <a:t>courir</a:t>
            </a:r>
            <a:r>
              <a:rPr sz="1600" dirty="0">
                <a:latin typeface="Verdana" panose="020B0604030504040204" pitchFamily="34" charset="0"/>
                <a:ea typeface="Verdana" panose="020B0604030504040204" pitchFamily="34" charset="0"/>
                <a:cs typeface="Verdana" panose="020B0604030504040204" pitchFamily="34" charset="0"/>
              </a:rPr>
              <a:t> au </a:t>
            </a:r>
            <a:r>
              <a:rPr sz="1600" dirty="0" err="1">
                <a:latin typeface="Verdana" panose="020B0604030504040204" pitchFamily="34" charset="0"/>
                <a:ea typeface="Verdana" panose="020B0604030504040204" pitchFamily="34" charset="0"/>
                <a:cs typeface="Verdana" panose="020B0604030504040204" pitchFamily="34" charset="0"/>
              </a:rPr>
              <a:t>fossé</a:t>
            </a:r>
            <a:r>
              <a:rPr sz="1600" dirty="0">
                <a:latin typeface="Verdana" panose="020B0604030504040204" pitchFamily="34" charset="0"/>
                <a:ea typeface="Verdana" panose="020B0604030504040204" pitchFamily="34" charset="0"/>
                <a:cs typeface="Verdana" panose="020B0604030504040204" pitchFamily="34" charset="0"/>
              </a:rPr>
              <a:t> le plus </a:t>
            </a:r>
            <a:r>
              <a:rPr sz="1600" dirty="0" err="1">
                <a:latin typeface="Verdana" panose="020B0604030504040204" pitchFamily="34" charset="0"/>
                <a:ea typeface="Verdana" panose="020B0604030504040204" pitchFamily="34" charset="0"/>
                <a:cs typeface="Verdana" panose="020B0604030504040204" pitchFamily="34" charset="0"/>
              </a:rPr>
              <a:t>proche</a:t>
            </a:r>
            <a:r>
              <a:rPr sz="1600" dirty="0">
                <a:latin typeface="Verdana" panose="020B0604030504040204" pitchFamily="34" charset="0"/>
                <a:ea typeface="Verdana" panose="020B0604030504040204" pitchFamily="34" charset="0"/>
                <a:cs typeface="Verdana" panose="020B0604030504040204" pitchFamily="34" charset="0"/>
              </a:rPr>
              <a:t> et </a:t>
            </a:r>
            <a:r>
              <a:rPr sz="1600" dirty="0" err="1">
                <a:latin typeface="Verdana" panose="020B0604030504040204" pitchFamily="34" charset="0"/>
                <a:ea typeface="Verdana" panose="020B0604030504040204" pitchFamily="34" charset="0"/>
                <a:cs typeface="Verdana" panose="020B0604030504040204" pitchFamily="34" charset="0"/>
              </a:rPr>
              <a:t>s’y</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allonger</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était</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devenu</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une</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série</a:t>
            </a:r>
            <a:r>
              <a:rPr sz="1600" dirty="0">
                <a:latin typeface="Verdana" panose="020B0604030504040204" pitchFamily="34" charset="0"/>
                <a:ea typeface="Verdana" panose="020B0604030504040204" pitchFamily="34" charset="0"/>
                <a:cs typeface="Verdana" panose="020B0604030504040204" pitchFamily="34" charset="0"/>
              </a:rPr>
              <a:t> de </a:t>
            </a:r>
            <a:r>
              <a:rPr sz="1600" dirty="0" err="1">
                <a:latin typeface="Verdana" panose="020B0604030504040204" pitchFamily="34" charset="0"/>
                <a:ea typeface="Verdana" panose="020B0604030504040204" pitchFamily="34" charset="0"/>
                <a:cs typeface="Verdana" panose="020B0604030504040204" pitchFamily="34" charset="0"/>
              </a:rPr>
              <a:t>réflexes</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tellement</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routiniers</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qu’ils</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n’avaient</a:t>
            </a:r>
            <a:r>
              <a:rPr sz="1600" dirty="0">
                <a:latin typeface="Verdana" panose="020B0604030504040204" pitchFamily="34" charset="0"/>
                <a:ea typeface="Verdana" panose="020B0604030504040204" pitchFamily="34" charset="0"/>
                <a:cs typeface="Verdana" panose="020B0604030504040204" pitchFamily="34" charset="0"/>
              </a:rPr>
              <a:t> </a:t>
            </a:r>
            <a:r>
              <a:rPr sz="1600" dirty="0" err="1">
                <a:latin typeface="Verdana" panose="020B0604030504040204" pitchFamily="34" charset="0"/>
                <a:ea typeface="Verdana" panose="020B0604030504040204" pitchFamily="34" charset="0"/>
                <a:cs typeface="Verdana" panose="020B0604030504040204" pitchFamily="34" charset="0"/>
              </a:rPr>
              <a:t>même</a:t>
            </a:r>
            <a:r>
              <a:rPr sz="1600" dirty="0">
                <a:latin typeface="Verdana" panose="020B0604030504040204" pitchFamily="34" charset="0"/>
                <a:ea typeface="Verdana" panose="020B0604030504040204" pitchFamily="34" charset="0"/>
                <a:cs typeface="Verdana" panose="020B0604030504040204" pitchFamily="34" charset="0"/>
              </a:rPr>
              <a:t> plus </a:t>
            </a:r>
            <a:r>
              <a:rPr sz="1600" dirty="0" err="1">
                <a:latin typeface="Verdana" panose="020B0604030504040204" pitchFamily="34" charset="0"/>
                <a:ea typeface="Verdana" panose="020B0604030504040204" pitchFamily="34" charset="0"/>
                <a:cs typeface="Verdana" panose="020B0604030504040204" pitchFamily="34" charset="0"/>
              </a:rPr>
              <a:t>besoin</a:t>
            </a:r>
            <a:r>
              <a:rPr sz="1600" dirty="0">
                <a:latin typeface="Verdana" panose="020B0604030504040204" pitchFamily="34" charset="0"/>
                <a:ea typeface="Verdana" panose="020B0604030504040204" pitchFamily="34" charset="0"/>
                <a:cs typeface="Verdana" panose="020B0604030504040204" pitchFamily="34" charset="0"/>
              </a:rPr>
              <a:t> de commander à </a:t>
            </a:r>
            <a:r>
              <a:rPr sz="1600" dirty="0" err="1">
                <a:latin typeface="Verdana" panose="020B0604030504040204" pitchFamily="34" charset="0"/>
                <a:ea typeface="Verdana" panose="020B0604030504040204" pitchFamily="34" charset="0"/>
                <a:cs typeface="Verdana" panose="020B0604030504040204" pitchFamily="34" charset="0"/>
              </a:rPr>
              <a:t>leurs</a:t>
            </a:r>
            <a:r>
              <a:rPr sz="1600" dirty="0">
                <a:latin typeface="Verdana" panose="020B0604030504040204" pitchFamily="34" charset="0"/>
                <a:ea typeface="Verdana" panose="020B0604030504040204" pitchFamily="34" charset="0"/>
                <a:cs typeface="Verdana" panose="020B0604030504040204" pitchFamily="34" charset="0"/>
              </a:rPr>
              <a:t> muscles […]</a:t>
            </a:r>
          </a:p>
          <a:p>
            <a:pPr algn="just" defTabSz="896111">
              <a:spcBef>
                <a:spcPts val="900"/>
              </a:spcBef>
              <a:defRPr sz="2156">
                <a:latin typeface="+mj-lt"/>
                <a:ea typeface="+mj-ea"/>
                <a:cs typeface="+mj-cs"/>
                <a:sym typeface="Cambria"/>
              </a:defRPr>
            </a:pPr>
            <a:endParaRPr dirty="0"/>
          </a:p>
        </p:txBody>
      </p:sp>
      <p:pic>
        <p:nvPicPr>
          <p:cNvPr id="137" name="Image 6" descr="Image 6"/>
          <p:cNvPicPr>
            <a:picLocks noChangeAspect="1"/>
          </p:cNvPicPr>
          <p:nvPr/>
        </p:nvPicPr>
        <p:blipFill>
          <a:blip r:embed="rId2"/>
          <a:stretch>
            <a:fillRect/>
          </a:stretch>
        </p:blipFill>
        <p:spPr>
          <a:xfrm>
            <a:off x="6030921" y="737471"/>
            <a:ext cx="6080853" cy="5186502"/>
          </a:xfrm>
          <a:prstGeom prst="rect">
            <a:avLst/>
          </a:prstGeom>
          <a:ln w="12700">
            <a:miter lim="400000"/>
          </a:ln>
        </p:spPr>
      </p:pic>
      <p:sp>
        <p:nvSpPr>
          <p:cNvPr id="138" name="ZoneTexte 2"/>
          <p:cNvSpPr txBox="1"/>
          <p:nvPr/>
        </p:nvSpPr>
        <p:spPr>
          <a:xfrm>
            <a:off x="660700" y="5923973"/>
            <a:ext cx="3973202"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sz="1400" i="1" dirty="0" err="1">
                <a:latin typeface="Verdana" panose="020B0604030504040204" pitchFamily="34" charset="0"/>
                <a:ea typeface="Verdana" panose="020B0604030504040204" pitchFamily="34" charset="0"/>
                <a:cs typeface="Verdana" panose="020B0604030504040204" pitchFamily="34" charset="0"/>
              </a:rPr>
              <a:t>L’Acacia</a:t>
            </a:r>
            <a:r>
              <a:rPr sz="1400" i="1" dirty="0">
                <a:latin typeface="Verdana" panose="020B0604030504040204" pitchFamily="34" charset="0"/>
                <a:ea typeface="Verdana" panose="020B0604030504040204" pitchFamily="34" charset="0"/>
                <a:cs typeface="Verdana" panose="020B0604030504040204" pitchFamily="34" charset="0"/>
              </a:rPr>
              <a:t>, chap. X. 1940</a:t>
            </a:r>
            <a:r>
              <a:rPr sz="1400" dirty="0">
                <a:latin typeface="Verdana" panose="020B0604030504040204" pitchFamily="34" charset="0"/>
                <a:ea typeface="Verdana" panose="020B0604030504040204" pitchFamily="34" charset="0"/>
                <a:cs typeface="Verdana" panose="020B0604030504040204" pitchFamily="34" charset="0"/>
              </a:rPr>
              <a:t> ( II, p. 1194-1195</a:t>
            </a:r>
            <a:r>
              <a:rPr sz="1400" dirty="0">
                <a:latin typeface="Verdana" panose="020B0604030504040204" pitchFamily="34" charset="0"/>
                <a:ea typeface="Verdana" panose="020B0604030504040204" pitchFamily="34" charset="0"/>
              </a:rPr>
              <a:t>)</a:t>
            </a:r>
          </a:p>
        </p:txBody>
      </p:sp>
      <p:sp>
        <p:nvSpPr>
          <p:cNvPr id="2" name="ZoneTexte 1">
            <a:extLst>
              <a:ext uri="{FF2B5EF4-FFF2-40B4-BE49-F238E27FC236}">
                <a16:creationId xmlns:a16="http://schemas.microsoft.com/office/drawing/2014/main" id="{80994E4C-B77B-0B2A-4962-6A3DB1D53EF6}"/>
              </a:ext>
            </a:extLst>
          </p:cNvPr>
          <p:cNvSpPr txBox="1"/>
          <p:nvPr/>
        </p:nvSpPr>
        <p:spPr>
          <a:xfrm>
            <a:off x="242302" y="152698"/>
            <a:ext cx="4495781"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3200" dirty="0">
                <a:latin typeface="Verdana" panose="020B0604030504040204" pitchFamily="34" charset="0"/>
                <a:ea typeface="Verdana" panose="020B0604030504040204" pitchFamily="34" charset="0"/>
                <a:cs typeface="Verdana" panose="020B0604030504040204" pitchFamily="34" charset="0"/>
              </a:rPr>
              <a:t> </a:t>
            </a:r>
            <a:r>
              <a:rPr lang="fr-FR" sz="2800" dirty="0">
                <a:latin typeface="Verdana" panose="020B0604030504040204" pitchFamily="34" charset="0"/>
                <a:ea typeface="Verdana" panose="020B0604030504040204" pitchFamily="34" charset="0"/>
                <a:cs typeface="Verdana" panose="020B0604030504040204" pitchFamily="34" charset="0"/>
              </a:rPr>
              <a:t>Les </a:t>
            </a:r>
            <a:r>
              <a:rPr lang="fr-FR" sz="2800" dirty="0" err="1">
                <a:latin typeface="Verdana" panose="020B0604030504040204" pitchFamily="34" charset="0"/>
                <a:ea typeface="Verdana" panose="020B0604030504040204" pitchFamily="34" charset="0"/>
                <a:cs typeface="Verdana" panose="020B0604030504040204" pitchFamily="34" charset="0"/>
              </a:rPr>
              <a:t>Dorniers</a:t>
            </a:r>
            <a:r>
              <a:rPr lang="fr-FR" sz="2800" dirty="0">
                <a:latin typeface="Verdana" panose="020B0604030504040204" pitchFamily="34" charset="0"/>
                <a:ea typeface="Verdana" panose="020B0604030504040204" pitchFamily="34" charset="0"/>
                <a:cs typeface="Verdana" panose="020B0604030504040204" pitchFamily="34" charset="0"/>
              </a:rPr>
              <a:t> attaquent </a:t>
            </a:r>
            <a:endParaRPr kumimoji="0" lang="fr-FR" sz="2800" b="0" i="0" u="none" strike="noStrike" cap="none" spc="0" normalizeH="0" baseline="0" dirty="0">
              <a:ln>
                <a:noFill/>
              </a:ln>
              <a:solidFill>
                <a:srgbClr val="000000"/>
              </a:solidFill>
              <a:effectLst/>
              <a:uFillTx/>
              <a:latin typeface="Aptos"/>
              <a:ea typeface="Aptos"/>
              <a:cs typeface="Aptos"/>
              <a:sym typeface="Aptos"/>
            </a:endParaRPr>
          </a:p>
        </p:txBody>
      </p:sp>
      <p:sp>
        <p:nvSpPr>
          <p:cNvPr id="4" name="Espace réservé du numéro de diapositive 3">
            <a:extLst>
              <a:ext uri="{FF2B5EF4-FFF2-40B4-BE49-F238E27FC236}">
                <a16:creationId xmlns:a16="http://schemas.microsoft.com/office/drawing/2014/main" id="{14DE5D5C-5260-D895-B3BE-12F43D688C39}"/>
              </a:ext>
            </a:extLst>
          </p:cNvPr>
          <p:cNvSpPr>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757575"/>
                </a:solidFill>
                <a:effectLst/>
                <a:uFillTx/>
                <a:latin typeface="Aptos"/>
                <a:ea typeface="Aptos"/>
                <a:cs typeface="Apto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9pPr>
          </a:lstStyle>
          <a:p>
            <a:fld id="{86CB4B4D-7CA3-9044-876B-883B54F8677D}" type="slidenum">
              <a:rPr lang="fr-FR" smtClean="0"/>
              <a:pPr/>
              <a:t>11</a:t>
            </a:fld>
            <a:endParaRPr lang="fr-FR"/>
          </a:p>
        </p:txBody>
      </p:sp>
      <p:sp>
        <p:nvSpPr>
          <p:cNvPr id="3" name="Espace réservé du pied de page 2">
            <a:extLst>
              <a:ext uri="{FF2B5EF4-FFF2-40B4-BE49-F238E27FC236}">
                <a16:creationId xmlns:a16="http://schemas.microsoft.com/office/drawing/2014/main" id="{EACBE885-D02A-616B-F6FB-75E59BDB0EF1}"/>
              </a:ext>
            </a:extLst>
          </p:cNvPr>
          <p:cNvSpPr>
            <a:spLocks noGrp="1"/>
          </p:cNvSpPr>
          <p:nvPr>
            <p:ph type="ftr" sz="quarter" idx="11"/>
          </p:nvPr>
        </p:nvSpPr>
        <p:spPr/>
        <p:txBody>
          <a:bodyPr/>
          <a:lstStyle/>
          <a:p>
            <a:r>
              <a:rPr lang="fr-FR"/>
              <a:t>Présentation Rob Roy / Claude Simon – Séminaire ALCS Arras 01-06-2024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Espace réservé du contenu 4" descr="Espace réservé du contenu 4"/>
          <p:cNvPicPr>
            <a:picLocks noChangeAspect="1"/>
          </p:cNvPicPr>
          <p:nvPr/>
        </p:nvPicPr>
        <p:blipFill>
          <a:blip r:embed="rId2"/>
          <a:stretch>
            <a:fillRect/>
          </a:stretch>
        </p:blipFill>
        <p:spPr>
          <a:xfrm>
            <a:off x="3479800" y="457410"/>
            <a:ext cx="8302613" cy="5943179"/>
          </a:xfrm>
          <a:prstGeom prst="rect">
            <a:avLst/>
          </a:prstGeom>
          <a:ln w="12700">
            <a:miter lim="400000"/>
          </a:ln>
        </p:spPr>
      </p:pic>
      <p:sp>
        <p:nvSpPr>
          <p:cNvPr id="2" name="ZoneTexte 1">
            <a:extLst>
              <a:ext uri="{FF2B5EF4-FFF2-40B4-BE49-F238E27FC236}">
                <a16:creationId xmlns:a16="http://schemas.microsoft.com/office/drawing/2014/main" id="{7DA08F7A-55B0-724B-1224-2D82C6CBF0CF}"/>
              </a:ext>
            </a:extLst>
          </p:cNvPr>
          <p:cNvSpPr txBox="1"/>
          <p:nvPr/>
        </p:nvSpPr>
        <p:spPr>
          <a:xfrm>
            <a:off x="89547" y="119082"/>
            <a:ext cx="3242232"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Aptos"/>
              </a:rPr>
              <a:t>Combats aériens </a:t>
            </a:r>
          </a:p>
        </p:txBody>
      </p:sp>
      <p:sp>
        <p:nvSpPr>
          <p:cNvPr id="4" name="Espace réservé du numéro de diapositive 3">
            <a:extLst>
              <a:ext uri="{FF2B5EF4-FFF2-40B4-BE49-F238E27FC236}">
                <a16:creationId xmlns:a16="http://schemas.microsoft.com/office/drawing/2014/main" id="{322208E4-CC96-C177-83EB-40347EAD1F4A}"/>
              </a:ext>
            </a:extLst>
          </p:cNvPr>
          <p:cNvSpPr>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757575"/>
                </a:solidFill>
                <a:effectLst/>
                <a:uFillTx/>
                <a:latin typeface="Aptos"/>
                <a:ea typeface="Aptos"/>
                <a:cs typeface="Apto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9pPr>
          </a:lstStyle>
          <a:p>
            <a:fld id="{86CB4B4D-7CA3-9044-876B-883B54F8677D}" type="slidenum">
              <a:rPr lang="fr-FR" smtClean="0"/>
              <a:pPr/>
              <a:t>12</a:t>
            </a:fld>
            <a:endParaRPr lang="fr-FR"/>
          </a:p>
        </p:txBody>
      </p:sp>
      <p:sp>
        <p:nvSpPr>
          <p:cNvPr id="3" name="Espace réservé du pied de page 2">
            <a:extLst>
              <a:ext uri="{FF2B5EF4-FFF2-40B4-BE49-F238E27FC236}">
                <a16:creationId xmlns:a16="http://schemas.microsoft.com/office/drawing/2014/main" id="{426F2298-1D97-5BD3-4C4D-F19B2E21472D}"/>
              </a:ext>
            </a:extLst>
          </p:cNvPr>
          <p:cNvSpPr>
            <a:spLocks noGrp="1"/>
          </p:cNvSpPr>
          <p:nvPr>
            <p:ph type="ftr" sz="quarter" idx="11"/>
          </p:nvPr>
        </p:nvSpPr>
        <p:spPr/>
        <p:txBody>
          <a:bodyPr/>
          <a:lstStyle/>
          <a:p>
            <a:r>
              <a:rPr lang="fr-FR"/>
              <a:t>Présentation Rob Roy / Claude Simon – Séminaire ALCS Arras 01-06-2024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Les chars"/>
          <p:cNvSpPr txBox="1">
            <a:spLocks noGrp="1"/>
          </p:cNvSpPr>
          <p:nvPr>
            <p:ph type="title"/>
          </p:nvPr>
        </p:nvSpPr>
        <p:spPr>
          <a:xfrm>
            <a:off x="-590545" y="130047"/>
            <a:ext cx="3751998" cy="498992"/>
          </a:xfrm>
          <a:prstGeom prst="rect">
            <a:avLst/>
          </a:prstGeom>
        </p:spPr>
        <p:txBody>
          <a:bodyPr>
            <a:noAutofit/>
          </a:bodyPr>
          <a:lstStyle>
            <a:lvl1pPr algn="ctr">
              <a:defRPr sz="2200"/>
            </a:lvl1pPr>
          </a:lstStyle>
          <a:p>
            <a:r>
              <a:rPr sz="2800" dirty="0">
                <a:latin typeface="Verdana" panose="020B0604030504040204" pitchFamily="34" charset="0"/>
                <a:ea typeface="Verdana" panose="020B0604030504040204" pitchFamily="34" charset="0"/>
              </a:rPr>
              <a:t>Les chars</a:t>
            </a:r>
          </a:p>
        </p:txBody>
      </p:sp>
      <p:sp>
        <p:nvSpPr>
          <p:cNvPr id="144" name="[…] la seule chose qu’il perçoive, c’est le sourd bourdonnement, à peine audible, qui lui parvient sur sa droite, s’amplifie peu à peu, s’approchant, grandissant encore, et tout à coup il voit à travers la haie le premier déjà tout près : quelque chose t"/>
          <p:cNvSpPr txBox="1">
            <a:spLocks noGrp="1"/>
          </p:cNvSpPr>
          <p:nvPr>
            <p:ph type="body" sz="half" idx="1"/>
          </p:nvPr>
        </p:nvSpPr>
        <p:spPr>
          <a:xfrm>
            <a:off x="340087" y="1209230"/>
            <a:ext cx="4107574" cy="4800885"/>
          </a:xfrm>
          <a:prstGeom prst="rect">
            <a:avLst/>
          </a:prstGeom>
        </p:spPr>
        <p:txBody>
          <a:bodyPr>
            <a:normAutofit/>
          </a:bodyPr>
          <a:lstStyle>
            <a:lvl1pPr algn="just"/>
          </a:lstStyle>
          <a:p>
            <a:r>
              <a:rPr sz="1400" dirty="0">
                <a:latin typeface="Verdana" panose="020B0604030504040204" pitchFamily="34" charset="0"/>
                <a:ea typeface="Verdana" panose="020B0604030504040204" pitchFamily="34" charset="0"/>
                <a:cs typeface="Verdana" panose="020B0604030504040204" pitchFamily="34" charset="0"/>
              </a:rPr>
              <a:t>[…] la </a:t>
            </a:r>
            <a:r>
              <a:rPr sz="1400" dirty="0" err="1">
                <a:latin typeface="Verdana" panose="020B0604030504040204" pitchFamily="34" charset="0"/>
                <a:ea typeface="Verdana" panose="020B0604030504040204" pitchFamily="34" charset="0"/>
                <a:cs typeface="Verdana" panose="020B0604030504040204" pitchFamily="34" charset="0"/>
              </a:rPr>
              <a:t>seule</a:t>
            </a:r>
            <a:r>
              <a:rPr sz="1400" dirty="0">
                <a:latin typeface="Verdana" panose="020B0604030504040204" pitchFamily="34" charset="0"/>
                <a:ea typeface="Verdana" panose="020B0604030504040204" pitchFamily="34" charset="0"/>
                <a:cs typeface="Verdana" panose="020B0604030504040204" pitchFamily="34" charset="0"/>
              </a:rPr>
              <a:t> chose </a:t>
            </a:r>
            <a:r>
              <a:rPr sz="1400" dirty="0" err="1">
                <a:latin typeface="Verdana" panose="020B0604030504040204" pitchFamily="34" charset="0"/>
                <a:ea typeface="Verdana" panose="020B0604030504040204" pitchFamily="34" charset="0"/>
                <a:cs typeface="Verdana" panose="020B0604030504040204" pitchFamily="34" charset="0"/>
              </a:rPr>
              <a:t>qu’il</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perçoive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c’est</a:t>
            </a:r>
            <a:r>
              <a:rPr sz="1400" dirty="0">
                <a:latin typeface="Verdana" panose="020B0604030504040204" pitchFamily="34" charset="0"/>
                <a:ea typeface="Verdana" panose="020B0604030504040204" pitchFamily="34" charset="0"/>
                <a:cs typeface="Verdana" panose="020B0604030504040204" pitchFamily="34" charset="0"/>
              </a:rPr>
              <a:t> le </a:t>
            </a:r>
            <a:r>
              <a:rPr sz="1400" dirty="0" err="1">
                <a:latin typeface="Verdana" panose="020B0604030504040204" pitchFamily="34" charset="0"/>
                <a:ea typeface="Verdana" panose="020B0604030504040204" pitchFamily="34" charset="0"/>
                <a:cs typeface="Verdana" panose="020B0604030504040204" pitchFamily="34" charset="0"/>
              </a:rPr>
              <a:t>sourd</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bourdonnement</a:t>
            </a:r>
            <a:r>
              <a:rPr sz="1400" dirty="0">
                <a:latin typeface="Verdana" panose="020B0604030504040204" pitchFamily="34" charset="0"/>
                <a:ea typeface="Verdana" panose="020B0604030504040204" pitchFamily="34" charset="0"/>
                <a:cs typeface="Verdana" panose="020B0604030504040204" pitchFamily="34" charset="0"/>
              </a:rPr>
              <a:t>, à </a:t>
            </a:r>
            <a:r>
              <a:rPr sz="1400" dirty="0" err="1">
                <a:latin typeface="Verdana" panose="020B0604030504040204" pitchFamily="34" charset="0"/>
                <a:ea typeface="Verdana" panose="020B0604030504040204" pitchFamily="34" charset="0"/>
                <a:cs typeface="Verdana" panose="020B0604030504040204" pitchFamily="34" charset="0"/>
              </a:rPr>
              <a:t>peine</a:t>
            </a:r>
            <a:r>
              <a:rPr sz="1400" dirty="0">
                <a:latin typeface="Verdana" panose="020B0604030504040204" pitchFamily="34" charset="0"/>
                <a:ea typeface="Verdana" panose="020B0604030504040204" pitchFamily="34" charset="0"/>
                <a:cs typeface="Verdana" panose="020B0604030504040204" pitchFamily="34" charset="0"/>
              </a:rPr>
              <a:t> audible, qui </a:t>
            </a:r>
            <a:r>
              <a:rPr sz="1400" dirty="0" err="1">
                <a:latin typeface="Verdana" panose="020B0604030504040204" pitchFamily="34" charset="0"/>
                <a:ea typeface="Verdana" panose="020B0604030504040204" pitchFamily="34" charset="0"/>
                <a:cs typeface="Verdana" panose="020B0604030504040204" pitchFamily="34" charset="0"/>
              </a:rPr>
              <a:t>lui</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parvient</a:t>
            </a:r>
            <a:r>
              <a:rPr sz="1400" dirty="0">
                <a:latin typeface="Verdana" panose="020B0604030504040204" pitchFamily="34" charset="0"/>
                <a:ea typeface="Verdana" panose="020B0604030504040204" pitchFamily="34" charset="0"/>
                <a:cs typeface="Verdana" panose="020B0604030504040204" pitchFamily="34" charset="0"/>
              </a:rPr>
              <a:t> sur </a:t>
            </a:r>
            <a:r>
              <a:rPr sz="1400" dirty="0" err="1">
                <a:latin typeface="Verdana" panose="020B0604030504040204" pitchFamily="34" charset="0"/>
                <a:ea typeface="Verdana" panose="020B0604030504040204" pitchFamily="34" charset="0"/>
                <a:cs typeface="Verdana" panose="020B0604030504040204" pitchFamily="34" charset="0"/>
              </a:rPr>
              <a:t>sa</a:t>
            </a:r>
            <a:r>
              <a:rPr sz="1400" dirty="0">
                <a:latin typeface="Verdana" panose="020B0604030504040204" pitchFamily="34" charset="0"/>
                <a:ea typeface="Verdana" panose="020B0604030504040204" pitchFamily="34" charset="0"/>
                <a:cs typeface="Verdana" panose="020B0604030504040204" pitchFamily="34" charset="0"/>
              </a:rPr>
              <a:t> droite, </a:t>
            </a:r>
            <a:r>
              <a:rPr sz="1400" dirty="0" err="1">
                <a:latin typeface="Verdana" panose="020B0604030504040204" pitchFamily="34" charset="0"/>
                <a:ea typeface="Verdana" panose="020B0604030504040204" pitchFamily="34" charset="0"/>
                <a:cs typeface="Verdana" panose="020B0604030504040204" pitchFamily="34" charset="0"/>
              </a:rPr>
              <a:t>s’amplifie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peu</a:t>
            </a:r>
            <a:r>
              <a:rPr sz="1400" dirty="0">
                <a:latin typeface="Verdana" panose="020B0604030504040204" pitchFamily="34" charset="0"/>
                <a:ea typeface="Verdana" panose="020B0604030504040204" pitchFamily="34" charset="0"/>
                <a:cs typeface="Verdana" panose="020B0604030504040204" pitchFamily="34" charset="0"/>
              </a:rPr>
              <a:t> à </a:t>
            </a:r>
            <a:r>
              <a:rPr sz="1400" dirty="0" err="1">
                <a:latin typeface="Verdana" panose="020B0604030504040204" pitchFamily="34" charset="0"/>
                <a:ea typeface="Verdana" panose="020B0604030504040204" pitchFamily="34" charset="0"/>
                <a:cs typeface="Verdana" panose="020B0604030504040204" pitchFamily="34" charset="0"/>
              </a:rPr>
              <a:t>peu</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s’approchant</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grandissant</a:t>
            </a:r>
            <a:r>
              <a:rPr sz="1400" dirty="0">
                <a:latin typeface="Verdana" panose="020B0604030504040204" pitchFamily="34" charset="0"/>
                <a:ea typeface="Verdana" panose="020B0604030504040204" pitchFamily="34" charset="0"/>
                <a:cs typeface="Verdana" panose="020B0604030504040204" pitchFamily="34" charset="0"/>
              </a:rPr>
              <a:t> encore, et tout à coup il </a:t>
            </a:r>
            <a:r>
              <a:rPr sz="1400" dirty="0" err="1">
                <a:latin typeface="Verdana" panose="020B0604030504040204" pitchFamily="34" charset="0"/>
                <a:ea typeface="Verdana" panose="020B0604030504040204" pitchFamily="34" charset="0"/>
                <a:cs typeface="Verdana" panose="020B0604030504040204" pitchFamily="34" charset="0"/>
              </a:rPr>
              <a:t>voit</a:t>
            </a:r>
            <a:r>
              <a:rPr sz="1400" dirty="0">
                <a:latin typeface="Verdana" panose="020B0604030504040204" pitchFamily="34" charset="0"/>
                <a:ea typeface="Verdana" panose="020B0604030504040204" pitchFamily="34" charset="0"/>
                <a:cs typeface="Verdana" panose="020B0604030504040204" pitchFamily="34" charset="0"/>
              </a:rPr>
              <a:t> à travers la </a:t>
            </a:r>
            <a:r>
              <a:rPr sz="1400" dirty="0" err="1">
                <a:latin typeface="Verdana" panose="020B0604030504040204" pitchFamily="34" charset="0"/>
                <a:ea typeface="Verdana" panose="020B0604030504040204" pitchFamily="34" charset="0"/>
                <a:cs typeface="Verdana" panose="020B0604030504040204" pitchFamily="34" charset="0"/>
              </a:rPr>
              <a:t>haie</a:t>
            </a:r>
            <a:r>
              <a:rPr sz="1400" dirty="0">
                <a:latin typeface="Verdana" panose="020B0604030504040204" pitchFamily="34" charset="0"/>
                <a:ea typeface="Verdana" panose="020B0604030504040204" pitchFamily="34" charset="0"/>
                <a:cs typeface="Verdana" panose="020B0604030504040204" pitchFamily="34" charset="0"/>
              </a:rPr>
              <a:t> le premier déjà tout </a:t>
            </a:r>
            <a:r>
              <a:rPr sz="1400" dirty="0" err="1">
                <a:latin typeface="Verdana" panose="020B0604030504040204" pitchFamily="34" charset="0"/>
                <a:ea typeface="Verdana" panose="020B0604030504040204" pitchFamily="34" charset="0"/>
                <a:cs typeface="Verdana" panose="020B0604030504040204" pitchFamily="34" charset="0"/>
              </a:rPr>
              <a:t>près</a:t>
            </a:r>
            <a:r>
              <a:rPr sz="1400" dirty="0">
                <a:latin typeface="Verdana" panose="020B0604030504040204" pitchFamily="34" charset="0"/>
                <a:ea typeface="Verdana" panose="020B0604030504040204" pitchFamily="34" charset="0"/>
                <a:cs typeface="Verdana" panose="020B0604030504040204" pitchFamily="34" charset="0"/>
              </a:rPr>
              <a:t> : </a:t>
            </a:r>
            <a:r>
              <a:rPr sz="1400" dirty="0" err="1">
                <a:latin typeface="Verdana" panose="020B0604030504040204" pitchFamily="34" charset="0"/>
                <a:ea typeface="Verdana" panose="020B0604030504040204" pitchFamily="34" charset="0"/>
                <a:cs typeface="Verdana" panose="020B0604030504040204" pitchFamily="34" charset="0"/>
              </a:rPr>
              <a:t>quelque</a:t>
            </a:r>
            <a:r>
              <a:rPr sz="1400" dirty="0">
                <a:latin typeface="Verdana" panose="020B0604030504040204" pitchFamily="34" charset="0"/>
                <a:ea typeface="Verdana" panose="020B0604030504040204" pitchFamily="34" charset="0"/>
                <a:cs typeface="Verdana" panose="020B0604030504040204" pitchFamily="34" charset="0"/>
              </a:rPr>
              <a:t> chose tout </a:t>
            </a:r>
            <a:r>
              <a:rPr sz="1400" dirty="0" err="1">
                <a:latin typeface="Verdana" panose="020B0604030504040204" pitchFamily="34" charset="0"/>
                <a:ea typeface="Verdana" panose="020B0604030504040204" pitchFamily="34" charset="0"/>
                <a:cs typeface="Verdana" panose="020B0604030504040204" pitchFamily="34" charset="0"/>
              </a:rPr>
              <a:t>entier</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en</a:t>
            </a:r>
            <a:r>
              <a:rPr sz="1400" dirty="0">
                <a:latin typeface="Verdana" panose="020B0604030504040204" pitchFamily="34" charset="0"/>
                <a:ea typeface="Verdana" panose="020B0604030504040204" pitchFamily="34" charset="0"/>
                <a:cs typeface="Verdana" panose="020B0604030504040204" pitchFamily="34" charset="0"/>
              </a:rPr>
              <a:t> plans et </a:t>
            </a:r>
            <a:r>
              <a:rPr sz="1400" dirty="0" err="1">
                <a:latin typeface="Verdana" panose="020B0604030504040204" pitchFamily="34" charset="0"/>
                <a:ea typeface="Verdana" panose="020B0604030504040204" pitchFamily="34" charset="0"/>
                <a:cs typeface="Verdana" panose="020B0604030504040204" pitchFamily="34" charset="0"/>
              </a:rPr>
              <a:t>en</a:t>
            </a:r>
            <a:r>
              <a:rPr sz="1400" dirty="0">
                <a:latin typeface="Verdana" panose="020B0604030504040204" pitchFamily="34" charset="0"/>
                <a:ea typeface="Verdana" panose="020B0604030504040204" pitchFamily="34" charset="0"/>
                <a:cs typeface="Verdana" panose="020B0604030504040204" pitchFamily="34" charset="0"/>
              </a:rPr>
              <a:t> angles, </a:t>
            </a:r>
            <a:r>
              <a:rPr sz="1400" dirty="0" err="1">
                <a:latin typeface="Verdana" panose="020B0604030504040204" pitchFamily="34" charset="0"/>
                <a:ea typeface="Verdana" panose="020B0604030504040204" pitchFamily="34" charset="0"/>
                <a:cs typeface="Verdana" panose="020B0604030504040204" pitchFamily="34" charset="0"/>
              </a:rPr>
              <a:t>grossièrement</a:t>
            </a:r>
            <a:r>
              <a:rPr sz="1400" dirty="0">
                <a:latin typeface="Verdana" panose="020B0604030504040204" pitchFamily="34" charset="0"/>
                <a:ea typeface="Verdana" panose="020B0604030504040204" pitchFamily="34" charset="0"/>
                <a:cs typeface="Verdana" panose="020B0604030504040204" pitchFamily="34" charset="0"/>
              </a:rPr>
              <a:t> fait de </a:t>
            </a:r>
            <a:r>
              <a:rPr sz="1400" dirty="0" err="1">
                <a:latin typeface="Verdana" panose="020B0604030504040204" pitchFamily="34" charset="0"/>
                <a:ea typeface="Verdana" panose="020B0604030504040204" pitchFamily="34" charset="0"/>
                <a:cs typeface="Verdana" panose="020B0604030504040204" pitchFamily="34" charset="0"/>
              </a:rPr>
              <a:t>tôles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rivetées</a:t>
            </a:r>
            <a:r>
              <a:rPr sz="1400" dirty="0">
                <a:latin typeface="Verdana" panose="020B0604030504040204" pitchFamily="34" charset="0"/>
                <a:ea typeface="Verdana" panose="020B0604030504040204" pitchFamily="34" charset="0"/>
                <a:cs typeface="Verdana" panose="020B0604030504040204" pitchFamily="34" charset="0"/>
              </a:rPr>
              <a:t>, semblable à </a:t>
            </a:r>
            <a:r>
              <a:rPr sz="1400" dirty="0" err="1">
                <a:latin typeface="Verdana" panose="020B0604030504040204" pitchFamily="34" charset="0"/>
                <a:ea typeface="Verdana" panose="020B0604030504040204" pitchFamily="34" charset="0"/>
                <a:cs typeface="Verdana" panose="020B0604030504040204" pitchFamily="34" charset="0"/>
              </a:rPr>
              <a:t>une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sorte</a:t>
            </a:r>
            <a:r>
              <a:rPr sz="1400" dirty="0">
                <a:latin typeface="Verdana" panose="020B0604030504040204" pitchFamily="34" charset="0"/>
                <a:ea typeface="Verdana" panose="020B0604030504040204" pitchFamily="34" charset="0"/>
                <a:cs typeface="Verdana" panose="020B0604030504040204" pitchFamily="34" charset="0"/>
              </a:rPr>
              <a:t> de </a:t>
            </a:r>
            <a:r>
              <a:rPr sz="1400" dirty="0" err="1">
                <a:latin typeface="Verdana" panose="020B0604030504040204" pitchFamily="34" charset="0"/>
                <a:ea typeface="Verdana" panose="020B0604030504040204" pitchFamily="34" charset="0"/>
                <a:cs typeface="Verdana" panose="020B0604030504040204" pitchFamily="34" charset="0"/>
              </a:rPr>
              <a:t>crustacé</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sauf</a:t>
            </a:r>
            <a:r>
              <a:rPr sz="1400" dirty="0">
                <a:latin typeface="Verdana" panose="020B0604030504040204" pitchFamily="34" charset="0"/>
                <a:ea typeface="Verdana" panose="020B0604030504040204" pitchFamily="34" charset="0"/>
                <a:cs typeface="Verdana" panose="020B0604030504040204" pitchFamily="34" charset="0"/>
              </a:rPr>
              <a:t> que </a:t>
            </a:r>
            <a:r>
              <a:rPr sz="1400" dirty="0" err="1">
                <a:latin typeface="Verdana" panose="020B0604030504040204" pitchFamily="34" charset="0"/>
                <a:ea typeface="Verdana" panose="020B0604030504040204" pitchFamily="34" charset="0"/>
                <a:cs typeface="Verdana" panose="020B0604030504040204" pitchFamily="34" charset="0"/>
              </a:rPr>
              <a:t>ça</a:t>
            </a:r>
            <a:r>
              <a:rPr sz="1400" dirty="0">
                <a:latin typeface="Verdana" panose="020B0604030504040204" pitchFamily="34" charset="0"/>
                <a:ea typeface="Verdana" panose="020B0604030504040204" pitchFamily="34" charset="0"/>
                <a:cs typeface="Verdana" panose="020B0604030504040204" pitchFamily="34" charset="0"/>
              </a:rPr>
              <a:t> a la taille d’un camion : </a:t>
            </a:r>
            <a:r>
              <a:rPr sz="1400" dirty="0" err="1">
                <a:latin typeface="Verdana" panose="020B0604030504040204" pitchFamily="34" charset="0"/>
                <a:ea typeface="Verdana" panose="020B0604030504040204" pitchFamily="34" charset="0"/>
                <a:cs typeface="Verdana" panose="020B0604030504040204" pitchFamily="34" charset="0"/>
              </a:rPr>
              <a:t>aveugle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trapu</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dangereux</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peint</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d’une</a:t>
            </a:r>
            <a:r>
              <a:rPr sz="1400" dirty="0">
                <a:latin typeface="Verdana" panose="020B0604030504040204" pitchFamily="34" charset="0"/>
                <a:ea typeface="Verdana" panose="020B0604030504040204" pitchFamily="34" charset="0"/>
                <a:cs typeface="Verdana" panose="020B0604030504040204" pitchFamily="34" charset="0"/>
              </a:rPr>
              <a:t> couleur gris fer, </a:t>
            </a:r>
            <a:r>
              <a:rPr sz="1400" dirty="0" err="1">
                <a:latin typeface="Verdana" panose="020B0604030504040204" pitchFamily="34" charset="0"/>
                <a:ea typeface="Verdana" panose="020B0604030504040204" pitchFamily="34" charset="0"/>
                <a:cs typeface="Verdana" panose="020B0604030504040204" pitchFamily="34" charset="0"/>
              </a:rPr>
              <a:t>vaguement</a:t>
            </a:r>
            <a:r>
              <a:rPr sz="1400" dirty="0">
                <a:latin typeface="Verdana" panose="020B0604030504040204" pitchFamily="34" charset="0"/>
                <a:ea typeface="Verdana" panose="020B0604030504040204" pitchFamily="34" charset="0"/>
                <a:cs typeface="Verdana" panose="020B0604030504040204" pitchFamily="34" charset="0"/>
              </a:rPr>
              <a:t> semblable </a:t>
            </a:r>
            <a:r>
              <a:rPr sz="1400" dirty="0" err="1">
                <a:latin typeface="Verdana" panose="020B0604030504040204" pitchFamily="34" charset="0"/>
                <a:ea typeface="Verdana" panose="020B0604030504040204" pitchFamily="34" charset="0"/>
                <a:cs typeface="Verdana" panose="020B0604030504040204" pitchFamily="34" charset="0"/>
              </a:rPr>
              <a:t>aussi</a:t>
            </a:r>
            <a:r>
              <a:rPr sz="1400" dirty="0">
                <a:latin typeface="Verdana" panose="020B0604030504040204" pitchFamily="34" charset="0"/>
                <a:ea typeface="Verdana" panose="020B0604030504040204" pitchFamily="34" charset="0"/>
                <a:cs typeface="Verdana" panose="020B0604030504040204" pitchFamily="34" charset="0"/>
              </a:rPr>
              <a:t> à un </a:t>
            </a:r>
            <a:r>
              <a:rPr sz="1400" dirty="0" err="1">
                <a:latin typeface="Verdana" panose="020B0604030504040204" pitchFamily="34" charset="0"/>
                <a:ea typeface="Verdana" panose="020B0604030504040204" pitchFamily="34" charset="0"/>
                <a:cs typeface="Verdana" panose="020B0604030504040204" pitchFamily="34" charset="0"/>
              </a:rPr>
              <a:t>cercueil</a:t>
            </a:r>
            <a:r>
              <a:rPr sz="1400" dirty="0">
                <a:latin typeface="Verdana" panose="020B0604030504040204" pitchFamily="34" charset="0"/>
                <a:ea typeface="Verdana" panose="020B0604030504040204" pitchFamily="34" charset="0"/>
                <a:cs typeface="Verdana" panose="020B0604030504040204" pitchFamily="34" charset="0"/>
              </a:rPr>
              <a:t> et se </a:t>
            </a:r>
            <a:r>
              <a:rPr sz="1400" dirty="0" err="1">
                <a:latin typeface="Verdana" panose="020B0604030504040204" pitchFamily="34" charset="0"/>
                <a:ea typeface="Verdana" panose="020B0604030504040204" pitchFamily="34" charset="0"/>
                <a:cs typeface="Verdana" panose="020B0604030504040204" pitchFamily="34" charset="0"/>
              </a:rPr>
              <a:t>déplaçant</a:t>
            </a:r>
            <a:r>
              <a:rPr sz="1400" dirty="0">
                <a:latin typeface="Verdana" panose="020B0604030504040204" pitchFamily="34" charset="0"/>
                <a:ea typeface="Verdana" panose="020B0604030504040204" pitchFamily="34" charset="0"/>
                <a:cs typeface="Verdana" panose="020B0604030504040204" pitchFamily="34" charset="0"/>
              </a:rPr>
              <a:t> sur la route dans un </a:t>
            </a:r>
            <a:r>
              <a:rPr sz="1400" dirty="0" err="1">
                <a:latin typeface="Verdana" panose="020B0604030504040204" pitchFamily="34" charset="0"/>
                <a:ea typeface="Verdana" panose="020B0604030504040204" pitchFamily="34" charset="0"/>
                <a:cs typeface="Verdana" panose="020B0604030504040204" pitchFamily="34" charset="0"/>
              </a:rPr>
              <a:t>ronronnement</a:t>
            </a:r>
            <a:r>
              <a:rPr sz="1400" dirty="0">
                <a:latin typeface="Verdana" panose="020B0604030504040204" pitchFamily="34" charset="0"/>
                <a:ea typeface="Verdana" panose="020B0604030504040204" pitchFamily="34" charset="0"/>
                <a:cs typeface="Verdana" panose="020B0604030504040204" pitchFamily="34" charset="0"/>
              </a:rPr>
              <a:t> de </a:t>
            </a:r>
            <a:r>
              <a:rPr sz="1400" dirty="0" err="1">
                <a:latin typeface="Verdana" panose="020B0604030504040204" pitchFamily="34" charset="0"/>
                <a:ea typeface="Verdana" panose="020B0604030504040204" pitchFamily="34" charset="0"/>
                <a:cs typeface="Verdana" panose="020B0604030504040204" pitchFamily="34" charset="0"/>
              </a:rPr>
              <a:t>moteur</a:t>
            </a:r>
            <a:r>
              <a:rPr sz="1400" dirty="0">
                <a:latin typeface="Verdana" panose="020B0604030504040204" pitchFamily="34" charset="0"/>
                <a:ea typeface="Verdana" panose="020B0604030504040204" pitchFamily="34" charset="0"/>
                <a:cs typeface="Verdana" panose="020B0604030504040204" pitchFamily="34" charset="0"/>
              </a:rPr>
              <a:t> bien </a:t>
            </a:r>
            <a:r>
              <a:rPr sz="1400" dirty="0" err="1">
                <a:latin typeface="Verdana" panose="020B0604030504040204" pitchFamily="34" charset="0"/>
                <a:ea typeface="Verdana" panose="020B0604030504040204" pitchFamily="34" charset="0"/>
                <a:cs typeface="Verdana" panose="020B0604030504040204" pitchFamily="34" charset="0"/>
              </a:rPr>
              <a:t>huilé</a:t>
            </a:r>
            <a:r>
              <a:rPr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145" name="Image 2" descr="Image 2"/>
          <p:cNvPicPr>
            <a:picLocks noChangeAspect="1"/>
          </p:cNvPicPr>
          <p:nvPr/>
        </p:nvPicPr>
        <p:blipFill>
          <a:blip r:embed="rId2"/>
          <a:stretch>
            <a:fillRect/>
          </a:stretch>
        </p:blipFill>
        <p:spPr>
          <a:xfrm>
            <a:off x="5185733" y="629039"/>
            <a:ext cx="6666180" cy="4599522"/>
          </a:xfrm>
          <a:prstGeom prst="rect">
            <a:avLst/>
          </a:prstGeom>
          <a:ln w="12700">
            <a:miter lim="400000"/>
          </a:ln>
        </p:spPr>
      </p:pic>
      <p:sp>
        <p:nvSpPr>
          <p:cNvPr id="146" name="ZoneTexte 1"/>
          <p:cNvSpPr txBox="1"/>
          <p:nvPr/>
        </p:nvSpPr>
        <p:spPr>
          <a:xfrm>
            <a:off x="340087" y="4920784"/>
            <a:ext cx="466230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700"/>
            </a:pPr>
            <a:r>
              <a:rPr sz="1400" i="1" dirty="0" err="1">
                <a:latin typeface="Verdana" panose="020B0604030504040204" pitchFamily="34" charset="0"/>
                <a:ea typeface="Verdana" panose="020B0604030504040204" pitchFamily="34" charset="0"/>
                <a:cs typeface="Verdana" panose="020B0604030504040204" pitchFamily="34" charset="0"/>
              </a:rPr>
              <a:t>L’Acacia</a:t>
            </a:r>
            <a:r>
              <a:rPr sz="1400" dirty="0">
                <a:latin typeface="Verdana" panose="020B0604030504040204" pitchFamily="34" charset="0"/>
                <a:ea typeface="Verdana" panose="020B0604030504040204" pitchFamily="34" charset="0"/>
                <a:cs typeface="Verdana" panose="020B0604030504040204" pitchFamily="34" charset="0"/>
              </a:rPr>
              <a:t>, </a:t>
            </a:r>
            <a:r>
              <a:rPr sz="1400" i="1" dirty="0">
                <a:latin typeface="Verdana" panose="020B0604030504040204" pitchFamily="34" charset="0"/>
                <a:ea typeface="Verdana" panose="020B0604030504040204" pitchFamily="34" charset="0"/>
                <a:cs typeface="Verdana" panose="020B0604030504040204" pitchFamily="34" charset="0"/>
              </a:rPr>
              <a:t>chap. IV. 17 </a:t>
            </a:r>
            <a:r>
              <a:rPr sz="1400" i="1" dirty="0" err="1">
                <a:latin typeface="Verdana" panose="020B0604030504040204" pitchFamily="34" charset="0"/>
                <a:ea typeface="Verdana" panose="020B0604030504040204" pitchFamily="34" charset="0"/>
                <a:cs typeface="Verdana" panose="020B0604030504040204" pitchFamily="34" charset="0"/>
              </a:rPr>
              <a:t>mai</a:t>
            </a:r>
            <a:r>
              <a:rPr sz="1400" i="1" dirty="0">
                <a:latin typeface="Verdana" panose="020B0604030504040204" pitchFamily="34" charset="0"/>
                <a:ea typeface="Verdana" panose="020B0604030504040204" pitchFamily="34" charset="0"/>
                <a:cs typeface="Verdana" panose="020B0604030504040204" pitchFamily="34" charset="0"/>
              </a:rPr>
              <a:t> 1940</a:t>
            </a:r>
            <a:r>
              <a:rPr sz="1400" dirty="0">
                <a:latin typeface="Verdana" panose="020B0604030504040204" pitchFamily="34" charset="0"/>
                <a:ea typeface="Verdana" panose="020B0604030504040204" pitchFamily="34" charset="0"/>
                <a:cs typeface="Verdana" panose="020B0604030504040204" pitchFamily="34" charset="0"/>
              </a:rPr>
              <a:t> </a:t>
            </a:r>
          </a:p>
          <a:p>
            <a:pPr>
              <a:defRPr sz="1700"/>
            </a:pPr>
            <a:r>
              <a:rPr sz="1400" dirty="0">
                <a:latin typeface="Verdana" panose="020B0604030504040204" pitchFamily="34" charset="0"/>
                <a:ea typeface="Verdana" panose="020B0604030504040204" pitchFamily="34" charset="0"/>
                <a:cs typeface="Verdana" panose="020B0604030504040204" pitchFamily="34" charset="0"/>
              </a:rPr>
              <a:t>(II, p. 1062-1063)</a:t>
            </a:r>
          </a:p>
        </p:txBody>
      </p:sp>
      <p:sp>
        <p:nvSpPr>
          <p:cNvPr id="3" name="Espace réservé du numéro de diapositive 2">
            <a:extLst>
              <a:ext uri="{FF2B5EF4-FFF2-40B4-BE49-F238E27FC236}">
                <a16:creationId xmlns:a16="http://schemas.microsoft.com/office/drawing/2014/main" id="{35F9D12B-390B-852F-6E98-8009F26A6236}"/>
              </a:ext>
            </a:extLst>
          </p:cNvPr>
          <p:cNvSpPr>
            <a:spLocks noGrp="1"/>
          </p:cNvSpPr>
          <p:nvPr>
            <p:ph type="sldNum" sz="quarter" idx="2"/>
          </p:nvPr>
        </p:nvSpPr>
        <p:spPr/>
        <p:txBody>
          <a:bodyPr/>
          <a:lstStyle/>
          <a:p>
            <a:fld id="{86CB4B4D-7CA3-9044-876B-883B54F8677D}" type="slidenum">
              <a:rPr lang="fr-FR" smtClean="0"/>
              <a:t>13</a:t>
            </a:fld>
            <a:endParaRPr lang="fr-FR"/>
          </a:p>
        </p:txBody>
      </p:sp>
      <p:sp>
        <p:nvSpPr>
          <p:cNvPr id="4" name="ZoneTexte 3">
            <a:extLst>
              <a:ext uri="{FF2B5EF4-FFF2-40B4-BE49-F238E27FC236}">
                <a16:creationId xmlns:a16="http://schemas.microsoft.com/office/drawing/2014/main" id="{59D2335C-1FD6-EF44-B7C8-29672A413500}"/>
              </a:ext>
            </a:extLst>
          </p:cNvPr>
          <p:cNvSpPr txBox="1"/>
          <p:nvPr/>
        </p:nvSpPr>
        <p:spPr>
          <a:xfrm>
            <a:off x="2119085" y="6139546"/>
            <a:ext cx="8403771" cy="800219"/>
          </a:xfrm>
          <a:prstGeom prst="rect">
            <a:avLst/>
          </a:prstGeom>
          <a:noFill/>
        </p:spPr>
        <p:txBody>
          <a:bodyPr wrap="square" rtlCol="0">
            <a:spAutoFit/>
          </a:bodyPr>
          <a:lstStyle/>
          <a:p>
            <a:pPr algn="ctr"/>
            <a:r>
              <a:rPr lang="fr-FR" sz="1400" dirty="0">
                <a:solidFill>
                  <a:schemeClr val="bg2">
                    <a:lumMod val="50000"/>
                  </a:schemeClr>
                </a:solidFill>
              </a:rPr>
              <a:t>Présentation Rob Roy/Claude Simon – Séminaire ALCS Arras </a:t>
            </a:r>
          </a:p>
          <a:p>
            <a:pPr algn="ctr"/>
            <a:r>
              <a:rPr lang="fr-FR" sz="1400" dirty="0">
                <a:solidFill>
                  <a:schemeClr val="bg2">
                    <a:lumMod val="50000"/>
                  </a:schemeClr>
                </a:solidFill>
              </a:rPr>
              <a:t>01.06.2024</a:t>
            </a:r>
          </a:p>
          <a:p>
            <a:endParaRPr lang="fr-FR"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Picture 2" descr="Picture 2"/>
          <p:cNvPicPr>
            <a:picLocks noChangeAspect="1"/>
          </p:cNvPicPr>
          <p:nvPr/>
        </p:nvPicPr>
        <p:blipFill>
          <a:blip r:embed="rId2"/>
          <a:stretch>
            <a:fillRect/>
          </a:stretch>
        </p:blipFill>
        <p:spPr>
          <a:xfrm>
            <a:off x="5062550" y="864769"/>
            <a:ext cx="6875583" cy="4680511"/>
          </a:xfrm>
          <a:prstGeom prst="rect">
            <a:avLst/>
          </a:prstGeom>
          <a:ln w="12700">
            <a:miter lim="400000"/>
          </a:ln>
        </p:spPr>
      </p:pic>
      <p:sp>
        <p:nvSpPr>
          <p:cNvPr id="2" name="ZoneTexte 1">
            <a:extLst>
              <a:ext uri="{FF2B5EF4-FFF2-40B4-BE49-F238E27FC236}">
                <a16:creationId xmlns:a16="http://schemas.microsoft.com/office/drawing/2014/main" id="{63A56FED-F78D-96C3-FDDE-CC09C64E6DAF}"/>
              </a:ext>
            </a:extLst>
          </p:cNvPr>
          <p:cNvSpPr txBox="1"/>
          <p:nvPr/>
        </p:nvSpPr>
        <p:spPr>
          <a:xfrm>
            <a:off x="0" y="129232"/>
            <a:ext cx="4752261"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2800" b="0" dirty="0">
                <a:latin typeface="Verdana" panose="020B0604030504040204" pitchFamily="34" charset="0"/>
                <a:ea typeface="Verdana" panose="020B0604030504040204" pitchFamily="34" charset="0"/>
                <a:cs typeface="Verdana" panose="020B0604030504040204" pitchFamily="34" charset="0"/>
              </a:rPr>
              <a:t>La supériorité du matériel</a:t>
            </a:r>
            <a:endParaRPr kumimoji="0" lang="fr-FR" sz="28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Aptos"/>
            </a:endParaRPr>
          </a:p>
        </p:txBody>
      </p:sp>
      <p:sp>
        <p:nvSpPr>
          <p:cNvPr id="4" name="ZoneTexte 3">
            <a:extLst>
              <a:ext uri="{FF2B5EF4-FFF2-40B4-BE49-F238E27FC236}">
                <a16:creationId xmlns:a16="http://schemas.microsoft.com/office/drawing/2014/main" id="{063899E7-810A-4FD1-C794-110B54D9623F}"/>
              </a:ext>
            </a:extLst>
          </p:cNvPr>
          <p:cNvSpPr txBox="1"/>
          <p:nvPr/>
        </p:nvSpPr>
        <p:spPr>
          <a:xfrm>
            <a:off x="253867" y="1582340"/>
            <a:ext cx="4462272" cy="3693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just">
              <a:buSzTx/>
              <a:buFontTx/>
              <a:buNone/>
              <a:defRPr sz="2400">
                <a:latin typeface="Times New Roman"/>
                <a:ea typeface="Times New Roman"/>
                <a:cs typeface="Times New Roman"/>
                <a:sym typeface="Times New Roman"/>
              </a:defRPr>
            </a:pPr>
            <a:r>
              <a:rPr lang="fr-FR" sz="1800" dirty="0">
                <a:latin typeface="Verdana" panose="020B0604030504040204" pitchFamily="34" charset="0"/>
                <a:ea typeface="Verdana" panose="020B0604030504040204" pitchFamily="34" charset="0"/>
                <a:cs typeface="Verdana" panose="020B0604030504040204" pitchFamily="34" charset="0"/>
              </a:rPr>
              <a:t>[…] et la voix d’</a:t>
            </a:r>
            <a:r>
              <a:rPr lang="fr-FR" sz="1800" dirty="0" err="1">
                <a:latin typeface="Verdana" panose="020B0604030504040204" pitchFamily="34" charset="0"/>
                <a:ea typeface="Verdana" panose="020B0604030504040204" pitchFamily="34" charset="0"/>
                <a:cs typeface="Verdana" panose="020B0604030504040204" pitchFamily="34" charset="0"/>
              </a:rPr>
              <a:t>Iglésia</a:t>
            </a:r>
            <a:r>
              <a:rPr lang="fr-FR" sz="1800" dirty="0">
                <a:latin typeface="Verdana" panose="020B0604030504040204" pitchFamily="34" charset="0"/>
                <a:ea typeface="Verdana" panose="020B0604030504040204" pitchFamily="34" charset="0"/>
                <a:cs typeface="Verdana" panose="020B0604030504040204" pitchFamily="34" charset="0"/>
              </a:rPr>
              <a:t> disant : « Ben merde », et un moment plus tard disons encore « Mince, c’est au moins toute une division qui nous a défilé sous le nez, j’aurais jamais cru qu’il y en avait tant ! J’aurais jamais cru qu’ils pouvaient aller aussi vite. S’ils font la guerre assis sur des banquettes, qu’est-ce qu’on foutait là, nous, avec nos cagneux. Mince alors ! On avait bonne mine… »</a:t>
            </a:r>
          </a:p>
          <a:p>
            <a:pPr marL="0" indent="0" algn="just">
              <a:buSzTx/>
              <a:buFontTx/>
              <a:buNone/>
              <a:defRPr sz="2400"/>
            </a:pPr>
            <a:endParaRPr lang="fr-FR" sz="1800" dirty="0">
              <a:latin typeface="Verdana" panose="020B0604030504040204" pitchFamily="34" charset="0"/>
              <a:ea typeface="Verdana" panose="020B0604030504040204" pitchFamily="34" charset="0"/>
              <a:cs typeface="Verdana" panose="020B0604030504040204" pitchFamily="34" charset="0"/>
            </a:endParaRPr>
          </a:p>
          <a:p>
            <a:pPr marL="0" indent="0" algn="just">
              <a:buSzTx/>
              <a:buFontTx/>
              <a:buNone/>
              <a:defRPr sz="2400">
                <a:latin typeface="Times New Roman"/>
                <a:ea typeface="Times New Roman"/>
                <a:cs typeface="Times New Roman"/>
                <a:sym typeface="Times New Roman"/>
              </a:defRPr>
            </a:pPr>
            <a:r>
              <a:rPr lang="fr-FR" sz="1800" dirty="0">
                <a:latin typeface="Verdana" panose="020B0604030504040204" pitchFamily="34" charset="0"/>
                <a:ea typeface="Verdana" panose="020B0604030504040204" pitchFamily="34" charset="0"/>
                <a:cs typeface="Verdana" panose="020B0604030504040204" pitchFamily="34" charset="0"/>
              </a:rPr>
              <a:t> </a:t>
            </a:r>
            <a:r>
              <a:rPr lang="fr-FR" sz="1800" i="1" dirty="0">
                <a:latin typeface="Verdana" panose="020B0604030504040204" pitchFamily="34" charset="0"/>
                <a:ea typeface="Verdana" panose="020B0604030504040204" pitchFamily="34" charset="0"/>
                <a:cs typeface="Verdana" panose="020B0604030504040204" pitchFamily="34" charset="0"/>
              </a:rPr>
              <a:t>La Route des Flandres (</a:t>
            </a:r>
            <a:r>
              <a:rPr lang="fr-FR" sz="1800" dirty="0">
                <a:latin typeface="Verdana" panose="020B0604030504040204" pitchFamily="34" charset="0"/>
                <a:ea typeface="Verdana" panose="020B0604030504040204" pitchFamily="34" charset="0"/>
                <a:cs typeface="Verdana" panose="020B0604030504040204" pitchFamily="34" charset="0"/>
              </a:rPr>
              <a:t>I</a:t>
            </a:r>
            <a:r>
              <a:rPr lang="fr-FR" sz="1800" i="1" dirty="0">
                <a:latin typeface="Verdana" panose="020B0604030504040204" pitchFamily="34" charset="0"/>
                <a:ea typeface="Verdana" panose="020B0604030504040204" pitchFamily="34" charset="0"/>
                <a:cs typeface="Verdana" panose="020B0604030504040204" pitchFamily="34" charset="0"/>
              </a:rPr>
              <a:t>, </a:t>
            </a:r>
            <a:r>
              <a:rPr lang="fr-FR" sz="1800" dirty="0">
                <a:latin typeface="Verdana" panose="020B0604030504040204" pitchFamily="34" charset="0"/>
                <a:ea typeface="Verdana" panose="020B0604030504040204" pitchFamily="34" charset="0"/>
                <a:cs typeface="Verdana" panose="020B0604030504040204" pitchFamily="34" charset="0"/>
              </a:rPr>
              <a:t>p. 367)</a:t>
            </a:r>
          </a:p>
        </p:txBody>
      </p:sp>
      <p:sp>
        <p:nvSpPr>
          <p:cNvPr id="3" name="Espace réservé du numéro de diapositive 2">
            <a:extLst>
              <a:ext uri="{FF2B5EF4-FFF2-40B4-BE49-F238E27FC236}">
                <a16:creationId xmlns:a16="http://schemas.microsoft.com/office/drawing/2014/main" id="{D3A94E59-A7FC-D4E5-730D-4DEF293F5D81}"/>
              </a:ext>
            </a:extLst>
          </p:cNvPr>
          <p:cNvSpPr>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757575"/>
                </a:solidFill>
                <a:effectLst/>
                <a:uFillTx/>
                <a:latin typeface="Aptos"/>
                <a:ea typeface="Aptos"/>
                <a:cs typeface="Apto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9pPr>
          </a:lstStyle>
          <a:p>
            <a:fld id="{86CB4B4D-7CA3-9044-876B-883B54F8677D}" type="slidenum">
              <a:rPr lang="fr-FR" smtClean="0"/>
              <a:pPr/>
              <a:t>14</a:t>
            </a:fld>
            <a:endParaRPr lang="fr-FR"/>
          </a:p>
        </p:txBody>
      </p:sp>
      <p:sp>
        <p:nvSpPr>
          <p:cNvPr id="5" name="Espace réservé du pied de page 4">
            <a:extLst>
              <a:ext uri="{FF2B5EF4-FFF2-40B4-BE49-F238E27FC236}">
                <a16:creationId xmlns:a16="http://schemas.microsoft.com/office/drawing/2014/main" id="{3039342E-8BDE-4EC2-4D8A-2F04A8B896DB}"/>
              </a:ext>
            </a:extLst>
          </p:cNvPr>
          <p:cNvSpPr>
            <a:spLocks noGrp="1"/>
          </p:cNvSpPr>
          <p:nvPr>
            <p:ph type="ftr" sz="quarter" idx="11"/>
          </p:nvPr>
        </p:nvSpPr>
        <p:spPr/>
        <p:txBody>
          <a:bodyPr/>
          <a:lstStyle/>
          <a:p>
            <a:r>
              <a:rPr lang="fr-FR" dirty="0"/>
              <a:t>Présentation Rob Roy / Claude Simon – Séminaire ALCS Arras 01-06-2024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Image 2" descr="Image 2"/>
          <p:cNvPicPr>
            <a:picLocks noChangeAspect="1"/>
          </p:cNvPicPr>
          <p:nvPr/>
        </p:nvPicPr>
        <p:blipFill rotWithShape="1">
          <a:blip r:embed="rId2"/>
          <a:srcRect r="2410"/>
          <a:stretch/>
        </p:blipFill>
        <p:spPr>
          <a:xfrm>
            <a:off x="6096000" y="165808"/>
            <a:ext cx="4472563" cy="2918116"/>
          </a:xfrm>
          <a:prstGeom prst="rect">
            <a:avLst/>
          </a:prstGeom>
          <a:ln w="12700">
            <a:miter lim="400000"/>
          </a:ln>
        </p:spPr>
      </p:pic>
      <p:sp>
        <p:nvSpPr>
          <p:cNvPr id="2" name="ZoneTexte 1">
            <a:extLst>
              <a:ext uri="{FF2B5EF4-FFF2-40B4-BE49-F238E27FC236}">
                <a16:creationId xmlns:a16="http://schemas.microsoft.com/office/drawing/2014/main" id="{6AD5C3BD-EA8B-4DFC-9C5A-6414B1E89AC6}"/>
              </a:ext>
            </a:extLst>
          </p:cNvPr>
          <p:cNvSpPr txBox="1"/>
          <p:nvPr/>
        </p:nvSpPr>
        <p:spPr>
          <a:xfrm>
            <a:off x="189859" y="165808"/>
            <a:ext cx="2027156"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Aptos"/>
              </a:rPr>
              <a:t>La déroute</a:t>
            </a:r>
          </a:p>
        </p:txBody>
      </p:sp>
      <p:sp>
        <p:nvSpPr>
          <p:cNvPr id="6" name="ZoneTexte 5">
            <a:extLst>
              <a:ext uri="{FF2B5EF4-FFF2-40B4-BE49-F238E27FC236}">
                <a16:creationId xmlns:a16="http://schemas.microsoft.com/office/drawing/2014/main" id="{F6D560AD-6F55-B33D-032A-04B503E3C2BF}"/>
              </a:ext>
            </a:extLst>
          </p:cNvPr>
          <p:cNvSpPr txBox="1"/>
          <p:nvPr/>
        </p:nvSpPr>
        <p:spPr>
          <a:xfrm>
            <a:off x="189859" y="1090885"/>
            <a:ext cx="4327277" cy="52629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just" defTabSz="886968">
              <a:lnSpc>
                <a:spcPct val="100000"/>
              </a:lnSpc>
              <a:spcBef>
                <a:spcPts val="0"/>
              </a:spcBef>
              <a:buSzTx/>
              <a:buFontTx/>
              <a:buNone/>
              <a:defRPr sz="1746"/>
            </a:pPr>
            <a:r>
              <a:rPr lang="fr-FR" sz="1400" dirty="0">
                <a:latin typeface="Verdana" panose="020B0604030504040204" pitchFamily="34" charset="0"/>
                <a:ea typeface="Verdana" panose="020B0604030504040204" pitchFamily="34" charset="0"/>
                <a:cs typeface="Verdana" panose="020B0604030504040204" pitchFamily="34" charset="0"/>
              </a:rPr>
              <a:t>Quoique la mitrailleuse ait cessé de tirer il ne se retourne pas, n’essaie pas de regarder derrière lui vers la légère déclivité de terrain parsemée ici et là de petits tas brunâtres, sans mouvements. Ce qu’il regarde, c’est la haie suivante. Il peut être environ huit heures du matin, mais depuis longtemps la notion d’heure a perdu toute signification, que ce soit pour manger ou dormir, sauf que la nuit les avions n’attaquent pas. </a:t>
            </a:r>
            <a:r>
              <a:rPr lang="fr-FR" sz="1400" b="1" dirty="0">
                <a:latin typeface="Verdana" panose="020B0604030504040204" pitchFamily="34" charset="0"/>
                <a:ea typeface="Verdana" panose="020B0604030504040204" pitchFamily="34" charset="0"/>
                <a:cs typeface="Verdana" panose="020B0604030504040204" pitchFamily="34" charset="0"/>
              </a:rPr>
              <a:t>De toute façon, depuis trois jours il n’a pratiquement pas mangé, et, quant à dormir, il ne distingue plus très bien le sommeil de l’état de veille</a:t>
            </a:r>
            <a:r>
              <a:rPr lang="fr-FR" sz="1400" dirty="0">
                <a:latin typeface="Verdana" panose="020B0604030504040204" pitchFamily="34" charset="0"/>
                <a:ea typeface="Verdana" panose="020B0604030504040204" pitchFamily="34" charset="0"/>
                <a:cs typeface="Verdana" panose="020B0604030504040204" pitchFamily="34" charset="0"/>
              </a:rPr>
              <a:t>, même en action, non seulement à cheval mais encore à pied, </a:t>
            </a:r>
            <a:r>
              <a:rPr lang="fr-FR" sz="1400" b="1" dirty="0">
                <a:latin typeface="Verdana" panose="020B0604030504040204" pitchFamily="34" charset="0"/>
                <a:ea typeface="Verdana" panose="020B0604030504040204" pitchFamily="34" charset="0"/>
                <a:cs typeface="Verdana" panose="020B0604030504040204" pitchFamily="34" charset="0"/>
              </a:rPr>
              <a:t>se mouvant à la façon d’un somnambule</a:t>
            </a:r>
            <a:r>
              <a:rPr lang="fr-FR" sz="1400" dirty="0">
                <a:latin typeface="Verdana" panose="020B0604030504040204" pitchFamily="34" charset="0"/>
                <a:ea typeface="Verdana" panose="020B0604030504040204" pitchFamily="34" charset="0"/>
                <a:cs typeface="Verdana" panose="020B0604030504040204" pitchFamily="34" charset="0"/>
              </a:rPr>
              <a:t>, les muscles se contractant et se détendant d’eux-mêmes, commandés par des réflexes d’automate, de sorte qu’il ne pourrait pas dire si ç’a été sa raison, sa volonté ou quelque instinct animal qui l’ont fait se relever et se mettre tout à coup à courir.</a:t>
            </a:r>
          </a:p>
          <a:p>
            <a:pPr marL="0" indent="0" defTabSz="886968">
              <a:lnSpc>
                <a:spcPct val="100000"/>
              </a:lnSpc>
              <a:spcBef>
                <a:spcPts val="0"/>
              </a:spcBef>
              <a:buSzTx/>
              <a:buFontTx/>
              <a:buNone/>
              <a:defRPr sz="1746"/>
            </a:pPr>
            <a:endParaRPr lang="fr-FR" sz="1400" dirty="0">
              <a:latin typeface="Verdana" panose="020B0604030504040204" pitchFamily="34" charset="0"/>
              <a:ea typeface="Verdana" panose="020B0604030504040204" pitchFamily="34" charset="0"/>
              <a:cs typeface="Verdana" panose="020B0604030504040204" pitchFamily="34" charset="0"/>
            </a:endParaRPr>
          </a:p>
          <a:p>
            <a:pPr marL="0" indent="0" defTabSz="886968">
              <a:lnSpc>
                <a:spcPct val="100000"/>
              </a:lnSpc>
              <a:spcBef>
                <a:spcPts val="0"/>
              </a:spcBef>
              <a:buSzTx/>
              <a:buFontTx/>
              <a:buNone/>
              <a:defRPr sz="1746"/>
            </a:pPr>
            <a:r>
              <a:rPr lang="fr-FR" sz="1400" i="1" dirty="0">
                <a:latin typeface="Verdana" panose="020B0604030504040204" pitchFamily="34" charset="0"/>
                <a:ea typeface="Verdana" panose="020B0604030504040204" pitchFamily="34" charset="0"/>
                <a:cs typeface="Verdana" panose="020B0604030504040204" pitchFamily="34" charset="0"/>
              </a:rPr>
              <a:t>L’Acacia</a:t>
            </a:r>
            <a:r>
              <a:rPr lang="fr-FR" sz="1400" dirty="0">
                <a:latin typeface="Verdana" panose="020B0604030504040204" pitchFamily="34" charset="0"/>
                <a:ea typeface="Verdana" panose="020B0604030504040204" pitchFamily="34" charset="0"/>
                <a:cs typeface="Verdana" panose="020B0604030504040204" pitchFamily="34" charset="0"/>
              </a:rPr>
              <a:t>, chap. IV. 17 mai 1940 (II, p. 1060)</a:t>
            </a:r>
          </a:p>
        </p:txBody>
      </p:sp>
      <p:sp>
        <p:nvSpPr>
          <p:cNvPr id="3" name="Espace réservé du numéro de diapositive 2">
            <a:extLst>
              <a:ext uri="{FF2B5EF4-FFF2-40B4-BE49-F238E27FC236}">
                <a16:creationId xmlns:a16="http://schemas.microsoft.com/office/drawing/2014/main" id="{8E1ACF11-91A7-B05D-2FB7-7C5B09182350}"/>
              </a:ext>
            </a:extLst>
          </p:cNvPr>
          <p:cNvSpPr>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757575"/>
                </a:solidFill>
                <a:effectLst/>
                <a:uFillTx/>
                <a:latin typeface="Aptos"/>
                <a:ea typeface="Aptos"/>
                <a:cs typeface="Apto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9pPr>
          </a:lstStyle>
          <a:p>
            <a:fld id="{86CB4B4D-7CA3-9044-876B-883B54F8677D}" type="slidenum">
              <a:rPr lang="fr-FR" smtClean="0"/>
              <a:pPr/>
              <a:t>15</a:t>
            </a:fld>
            <a:endParaRPr lang="fr-FR"/>
          </a:p>
        </p:txBody>
      </p:sp>
      <p:pic>
        <p:nvPicPr>
          <p:cNvPr id="4" name="Image 2" descr="Image 2">
            <a:extLst>
              <a:ext uri="{FF2B5EF4-FFF2-40B4-BE49-F238E27FC236}">
                <a16:creationId xmlns:a16="http://schemas.microsoft.com/office/drawing/2014/main" id="{9DA2CE07-BCD8-69CA-429C-FD7EA176FFCA}"/>
              </a:ext>
            </a:extLst>
          </p:cNvPr>
          <p:cNvPicPr>
            <a:picLocks noChangeAspect="1"/>
          </p:cNvPicPr>
          <p:nvPr/>
        </p:nvPicPr>
        <p:blipFill>
          <a:blip r:embed="rId3"/>
          <a:stretch>
            <a:fillRect/>
          </a:stretch>
        </p:blipFill>
        <p:spPr>
          <a:xfrm>
            <a:off x="6127459" y="3202532"/>
            <a:ext cx="4409644" cy="3035209"/>
          </a:xfrm>
          <a:prstGeom prst="rect">
            <a:avLst/>
          </a:prstGeom>
          <a:ln w="12700">
            <a:miter lim="400000"/>
          </a:ln>
        </p:spPr>
      </p:pic>
      <p:sp>
        <p:nvSpPr>
          <p:cNvPr id="5" name="Espace réservé du pied de page 4">
            <a:extLst>
              <a:ext uri="{FF2B5EF4-FFF2-40B4-BE49-F238E27FC236}">
                <a16:creationId xmlns:a16="http://schemas.microsoft.com/office/drawing/2014/main" id="{47218389-C266-C742-C75A-1C2D8F33FCAC}"/>
              </a:ext>
            </a:extLst>
          </p:cNvPr>
          <p:cNvSpPr>
            <a:spLocks noGrp="1"/>
          </p:cNvSpPr>
          <p:nvPr>
            <p:ph type="ftr" sz="quarter" idx="11"/>
          </p:nvPr>
        </p:nvSpPr>
        <p:spPr/>
        <p:txBody>
          <a:bodyPr/>
          <a:lstStyle/>
          <a:p>
            <a:r>
              <a:rPr lang="fr-FR"/>
              <a:t>Présentation Rob Roy / Claude Simon – Séminaire ALCS Arras 01-06-2024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Image 2" descr="Image 2"/>
          <p:cNvPicPr>
            <a:picLocks noChangeAspect="1"/>
          </p:cNvPicPr>
          <p:nvPr/>
        </p:nvPicPr>
        <p:blipFill>
          <a:blip r:embed="rId2"/>
          <a:stretch>
            <a:fillRect/>
          </a:stretch>
        </p:blipFill>
        <p:spPr>
          <a:xfrm>
            <a:off x="3359522" y="395186"/>
            <a:ext cx="8498085" cy="5849514"/>
          </a:xfrm>
          <a:prstGeom prst="rect">
            <a:avLst/>
          </a:prstGeom>
          <a:ln w="12700">
            <a:miter lim="400000"/>
          </a:ln>
        </p:spPr>
      </p:pic>
      <p:sp>
        <p:nvSpPr>
          <p:cNvPr id="2" name="ZoneTexte 1">
            <a:extLst>
              <a:ext uri="{FF2B5EF4-FFF2-40B4-BE49-F238E27FC236}">
                <a16:creationId xmlns:a16="http://schemas.microsoft.com/office/drawing/2014/main" id="{4C73DD7E-1A4F-CA9B-5BB4-978E14B15C80}"/>
              </a:ext>
            </a:extLst>
          </p:cNvPr>
          <p:cNvSpPr txBox="1"/>
          <p:nvPr/>
        </p:nvSpPr>
        <p:spPr>
          <a:xfrm>
            <a:off x="253867" y="174952"/>
            <a:ext cx="2809373"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Aptos"/>
              </a:rPr>
              <a:t>Les derniers coups</a:t>
            </a:r>
          </a:p>
          <a:p>
            <a:pPr marL="0" marR="0" indent="0" algn="l" defTabSz="914400"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Aptos"/>
              </a:rPr>
              <a:t>de feu</a:t>
            </a:r>
          </a:p>
        </p:txBody>
      </p:sp>
      <p:sp>
        <p:nvSpPr>
          <p:cNvPr id="4" name="Espace réservé du numéro de diapositive 3">
            <a:extLst>
              <a:ext uri="{FF2B5EF4-FFF2-40B4-BE49-F238E27FC236}">
                <a16:creationId xmlns:a16="http://schemas.microsoft.com/office/drawing/2014/main" id="{852F7772-5D77-46D5-99FA-B85AD9D43ED6}"/>
              </a:ext>
            </a:extLst>
          </p:cNvPr>
          <p:cNvSpPr>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757575"/>
                </a:solidFill>
                <a:effectLst/>
                <a:uFillTx/>
                <a:latin typeface="Aptos"/>
                <a:ea typeface="Aptos"/>
                <a:cs typeface="Apto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9pPr>
          </a:lstStyle>
          <a:p>
            <a:fld id="{86CB4B4D-7CA3-9044-876B-883B54F8677D}" type="slidenum">
              <a:rPr lang="fr-FR" smtClean="0"/>
              <a:pPr/>
              <a:t>16</a:t>
            </a:fld>
            <a:endParaRPr lang="fr-FR"/>
          </a:p>
        </p:txBody>
      </p:sp>
      <p:sp>
        <p:nvSpPr>
          <p:cNvPr id="3" name="Espace réservé du pied de page 2">
            <a:extLst>
              <a:ext uri="{FF2B5EF4-FFF2-40B4-BE49-F238E27FC236}">
                <a16:creationId xmlns:a16="http://schemas.microsoft.com/office/drawing/2014/main" id="{EBA623EF-B946-0285-09A6-4FC7ADFCCE35}"/>
              </a:ext>
            </a:extLst>
          </p:cNvPr>
          <p:cNvSpPr>
            <a:spLocks noGrp="1"/>
          </p:cNvSpPr>
          <p:nvPr>
            <p:ph type="ftr" sz="quarter" idx="11"/>
          </p:nvPr>
        </p:nvSpPr>
        <p:spPr/>
        <p:txBody>
          <a:bodyPr/>
          <a:lstStyle/>
          <a:p>
            <a:r>
              <a:rPr lang="fr-FR"/>
              <a:t>Présentation Rob Roy / Claude Simon – Séminaire ALCS Arras 01-06-2024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Les prisonniers"/>
          <p:cNvSpPr txBox="1">
            <a:spLocks noGrp="1"/>
          </p:cNvSpPr>
          <p:nvPr>
            <p:ph type="title"/>
          </p:nvPr>
        </p:nvSpPr>
        <p:spPr>
          <a:xfrm>
            <a:off x="73152" y="300017"/>
            <a:ext cx="2892420" cy="1824551"/>
          </a:xfrm>
          <a:prstGeom prst="rect">
            <a:avLst/>
          </a:prstGeom>
        </p:spPr>
        <p:txBody>
          <a:bodyPr anchor="t">
            <a:normAutofit fontScale="90000"/>
          </a:bodyPr>
          <a:lstStyle>
            <a:lvl1pPr algn="ctr">
              <a:defRPr sz="2400"/>
            </a:lvl1pPr>
          </a:lstStyle>
          <a:p>
            <a:pPr algn="l"/>
            <a:r>
              <a:rPr lang="fr-FR" sz="2800" dirty="0">
                <a:latin typeface="Verdana" panose="020B0604030504040204" pitchFamily="34" charset="0"/>
                <a:ea typeface="Verdana" panose="020B0604030504040204" pitchFamily="34" charset="0"/>
              </a:rPr>
              <a:t>Rob Roy est   fait prisonnier le 16 juin 1940 un mois après Claude Simon</a:t>
            </a:r>
            <a:endParaRPr sz="2800" dirty="0">
              <a:latin typeface="Verdana" panose="020B0604030504040204" pitchFamily="34" charset="0"/>
              <a:ea typeface="Verdana" panose="020B0604030504040204" pitchFamily="34" charset="0"/>
            </a:endParaRPr>
          </a:p>
        </p:txBody>
      </p:sp>
      <p:pic>
        <p:nvPicPr>
          <p:cNvPr id="161" name="Espace réservé pour une image  2" descr="Espace réservé pour une image  2"/>
          <p:cNvPicPr>
            <a:picLocks noGrp="1" noChangeAspect="1"/>
          </p:cNvPicPr>
          <p:nvPr>
            <p:ph type="pic" idx="21"/>
          </p:nvPr>
        </p:nvPicPr>
        <p:blipFill>
          <a:blip r:embed="rId2"/>
          <a:stretch>
            <a:fillRect/>
          </a:stretch>
        </p:blipFill>
        <p:spPr>
          <a:prstGeom prst="rect">
            <a:avLst/>
          </a:prstGeom>
        </p:spPr>
      </p:pic>
      <p:pic>
        <p:nvPicPr>
          <p:cNvPr id="163" name="Image 2" descr="Image 2"/>
          <p:cNvPicPr>
            <a:picLocks noChangeAspect="1"/>
          </p:cNvPicPr>
          <p:nvPr/>
        </p:nvPicPr>
        <p:blipFill>
          <a:blip r:embed="rId3"/>
          <a:stretch>
            <a:fillRect/>
          </a:stretch>
        </p:blipFill>
        <p:spPr>
          <a:xfrm>
            <a:off x="3103010" y="300017"/>
            <a:ext cx="8648701" cy="6039676"/>
          </a:xfrm>
          <a:prstGeom prst="rect">
            <a:avLst/>
          </a:prstGeom>
          <a:ln w="12700">
            <a:miter lim="400000"/>
          </a:ln>
        </p:spPr>
      </p:pic>
      <p:sp>
        <p:nvSpPr>
          <p:cNvPr id="3" name="Espace réservé du numéro de diapositive 2">
            <a:extLst>
              <a:ext uri="{FF2B5EF4-FFF2-40B4-BE49-F238E27FC236}">
                <a16:creationId xmlns:a16="http://schemas.microsoft.com/office/drawing/2014/main" id="{3E03388D-AAEF-855E-4F67-29B4C2947ABF}"/>
              </a:ext>
            </a:extLst>
          </p:cNvPr>
          <p:cNvSpPr>
            <a:spLocks noGrp="1"/>
          </p:cNvSpPr>
          <p:nvPr>
            <p:ph type="sldNum" sz="quarter" idx="2"/>
          </p:nvPr>
        </p:nvSpPr>
        <p:spPr/>
        <p:txBody>
          <a:bodyPr/>
          <a:lstStyle/>
          <a:p>
            <a:fld id="{86CB4B4D-7CA3-9044-876B-883B54F8677D}" type="slidenum">
              <a:rPr lang="fr-FR" smtClean="0"/>
              <a:t>17</a:t>
            </a:fld>
            <a:endParaRPr lang="fr-FR"/>
          </a:p>
        </p:txBody>
      </p:sp>
      <p:sp>
        <p:nvSpPr>
          <p:cNvPr id="2" name="ZoneTexte 1">
            <a:extLst>
              <a:ext uri="{FF2B5EF4-FFF2-40B4-BE49-F238E27FC236}">
                <a16:creationId xmlns:a16="http://schemas.microsoft.com/office/drawing/2014/main" id="{D834B31A-23C6-BF46-8212-462533E069DD}"/>
              </a:ext>
            </a:extLst>
          </p:cNvPr>
          <p:cNvSpPr txBox="1"/>
          <p:nvPr/>
        </p:nvSpPr>
        <p:spPr>
          <a:xfrm>
            <a:off x="2873206" y="6415768"/>
            <a:ext cx="7809308" cy="800219"/>
          </a:xfrm>
          <a:prstGeom prst="rect">
            <a:avLst/>
          </a:prstGeom>
          <a:noFill/>
        </p:spPr>
        <p:txBody>
          <a:bodyPr wrap="square" rtlCol="0">
            <a:spAutoFit/>
          </a:bodyPr>
          <a:lstStyle/>
          <a:p>
            <a:pPr algn="ctr"/>
            <a:r>
              <a:rPr lang="fr-FR" sz="1400" dirty="0">
                <a:solidFill>
                  <a:schemeClr val="bg2">
                    <a:lumMod val="50000"/>
                  </a:schemeClr>
                </a:solidFill>
              </a:rPr>
              <a:t>Présentation Rob Roy/Claude Simon – Séminaire ALCS Arras </a:t>
            </a:r>
          </a:p>
          <a:p>
            <a:pPr algn="ctr"/>
            <a:r>
              <a:rPr lang="fr-FR" sz="1400" dirty="0">
                <a:solidFill>
                  <a:schemeClr val="bg2">
                    <a:lumMod val="50000"/>
                  </a:schemeClr>
                </a:solidFill>
              </a:rPr>
              <a:t>01.06.2024</a:t>
            </a:r>
          </a:p>
          <a:p>
            <a:endParaRPr lang="fr-FR"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ur le bord de la route"/>
          <p:cNvSpPr txBox="1">
            <a:spLocks noGrp="1"/>
          </p:cNvSpPr>
          <p:nvPr>
            <p:ph type="title"/>
          </p:nvPr>
        </p:nvSpPr>
        <p:spPr>
          <a:xfrm>
            <a:off x="-184341" y="72517"/>
            <a:ext cx="4747197" cy="640715"/>
          </a:xfrm>
          <a:prstGeom prst="rect">
            <a:avLst/>
          </a:prstGeom>
        </p:spPr>
        <p:txBody>
          <a:bodyPr>
            <a:normAutofit/>
          </a:bodyPr>
          <a:lstStyle>
            <a:lvl1pPr algn="ctr">
              <a:defRPr sz="2800" b="1">
                <a:latin typeface="+mj-lt"/>
                <a:ea typeface="+mj-ea"/>
                <a:cs typeface="+mj-cs"/>
                <a:sym typeface="Cambria"/>
              </a:defRPr>
            </a:lvl1pPr>
          </a:lstStyle>
          <a:p>
            <a:r>
              <a:rPr b="0" dirty="0">
                <a:latin typeface="Verdana" panose="020B0604030504040204" pitchFamily="34" charset="0"/>
                <a:ea typeface="Verdana" panose="020B0604030504040204" pitchFamily="34" charset="0"/>
                <a:cs typeface="Verdana" panose="020B0604030504040204" pitchFamily="34" charset="0"/>
              </a:rPr>
              <a:t>Sur le bord de la route</a:t>
            </a:r>
          </a:p>
        </p:txBody>
      </p:sp>
      <p:sp>
        <p:nvSpPr>
          <p:cNvPr id="173" name="Espace réservé du texte 4"/>
          <p:cNvSpPr>
            <a:spLocks noGrp="1"/>
          </p:cNvSpPr>
          <p:nvPr>
            <p:ph type="body" idx="21"/>
          </p:nvPr>
        </p:nvSpPr>
        <p:spPr>
          <a:xfrm>
            <a:off x="227139" y="896112"/>
            <a:ext cx="3723069" cy="47021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pPr marL="0" indent="0" algn="just" defTabSz="740663">
              <a:spcBef>
                <a:spcPts val="800"/>
              </a:spcBef>
              <a:buSzTx/>
              <a:buFontTx/>
              <a:buNone/>
              <a:defRPr sz="1944">
                <a:latin typeface="+mj-lt"/>
                <a:ea typeface="+mj-ea"/>
                <a:cs typeface="+mj-cs"/>
                <a:sym typeface="Cambria"/>
              </a:defRPr>
            </a:pPr>
            <a:r>
              <a:rPr sz="1400" dirty="0">
                <a:latin typeface="Verdana" panose="020B0604030504040204" pitchFamily="34" charset="0"/>
                <a:ea typeface="Verdana" panose="020B0604030504040204" pitchFamily="34" charset="0"/>
                <a:cs typeface="Verdana" panose="020B0604030504040204" pitchFamily="34" charset="0"/>
              </a:rPr>
              <a:t>Sans jamais </a:t>
            </a:r>
            <a:r>
              <a:rPr sz="1400" dirty="0" err="1">
                <a:latin typeface="Verdana" panose="020B0604030504040204" pitchFamily="34" charset="0"/>
                <a:ea typeface="Verdana" panose="020B0604030504040204" pitchFamily="34" charset="0"/>
                <a:cs typeface="Verdana" panose="020B0604030504040204" pitchFamily="34" charset="0"/>
              </a:rPr>
              <a:t>voir</a:t>
            </a:r>
            <a:r>
              <a:rPr sz="1400" dirty="0">
                <a:latin typeface="Verdana" panose="020B0604030504040204" pitchFamily="34" charset="0"/>
                <a:ea typeface="Verdana" panose="020B0604030504040204" pitchFamily="34" charset="0"/>
                <a:cs typeface="Verdana" panose="020B0604030504040204" pitchFamily="34" charset="0"/>
              </a:rPr>
              <a:t>, à droite et à gauche du chemin, </a:t>
            </a:r>
            <a:r>
              <a:rPr sz="1400" dirty="0" err="1">
                <a:latin typeface="Verdana" panose="020B0604030504040204" pitchFamily="34" charset="0"/>
                <a:ea typeface="Verdana" panose="020B0604030504040204" pitchFamily="34" charset="0"/>
                <a:cs typeface="Verdana" panose="020B0604030504040204" pitchFamily="34" charset="0"/>
              </a:rPr>
              <a:t>autre</a:t>
            </a:r>
            <a:r>
              <a:rPr sz="1400" dirty="0">
                <a:latin typeface="Verdana" panose="020B0604030504040204" pitchFamily="34" charset="0"/>
                <a:ea typeface="Verdana" panose="020B0604030504040204" pitchFamily="34" charset="0"/>
                <a:cs typeface="Verdana" panose="020B0604030504040204" pitchFamily="34" charset="0"/>
              </a:rPr>
              <a:t> chose que </a:t>
            </a:r>
            <a:r>
              <a:rPr sz="1400" dirty="0" err="1">
                <a:latin typeface="Verdana" panose="020B0604030504040204" pitchFamily="34" charset="0"/>
                <a:ea typeface="Verdana" panose="020B0604030504040204" pitchFamily="34" charset="0"/>
                <a:cs typeface="Verdana" panose="020B0604030504040204" pitchFamily="34" charset="0"/>
              </a:rPr>
              <a:t>cet</a:t>
            </a:r>
            <a:r>
              <a:rPr sz="1400" dirty="0">
                <a:latin typeface="Verdana" panose="020B0604030504040204" pitchFamily="34" charset="0"/>
                <a:ea typeface="Verdana" panose="020B0604030504040204" pitchFamily="34" charset="0"/>
                <a:cs typeface="Verdana" panose="020B0604030504040204" pitchFamily="34" charset="0"/>
              </a:rPr>
              <a:t> inextricable, monotone et </a:t>
            </a:r>
            <a:r>
              <a:rPr sz="1400" dirty="0" err="1">
                <a:latin typeface="Verdana" panose="020B0604030504040204" pitchFamily="34" charset="0"/>
                <a:ea typeface="Verdana" panose="020B0604030504040204" pitchFamily="34" charset="0"/>
                <a:cs typeface="Verdana" panose="020B0604030504040204" pitchFamily="34" charset="0"/>
              </a:rPr>
              <a:t>énigmatique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sillage</a:t>
            </a:r>
            <a:r>
              <a:rPr sz="1400" dirty="0">
                <a:latin typeface="Verdana" panose="020B0604030504040204" pitchFamily="34" charset="0"/>
                <a:ea typeface="Verdana" panose="020B0604030504040204" pitchFamily="34" charset="0"/>
                <a:cs typeface="Verdana" panose="020B0604030504040204" pitchFamily="34" charset="0"/>
              </a:rPr>
              <a:t> des </a:t>
            </a:r>
            <a:r>
              <a:rPr sz="1400" dirty="0" err="1">
                <a:latin typeface="Verdana" panose="020B0604030504040204" pitchFamily="34" charset="0"/>
                <a:ea typeface="Verdana" panose="020B0604030504040204" pitchFamily="34" charset="0"/>
                <a:cs typeface="Verdana" panose="020B0604030504040204" pitchFamily="34" charset="0"/>
              </a:rPr>
              <a:t>désastres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c’est</a:t>
            </a:r>
            <a:r>
              <a:rPr sz="1400" dirty="0">
                <a:latin typeface="Verdana" panose="020B0604030504040204" pitchFamily="34" charset="0"/>
                <a:ea typeface="Verdana" panose="020B0604030504040204" pitchFamily="34" charset="0"/>
                <a:cs typeface="Verdana" panose="020B0604030504040204" pitchFamily="34" charset="0"/>
              </a:rPr>
              <a:t>-à-dire </a:t>
            </a:r>
            <a:r>
              <a:rPr sz="1400" dirty="0" err="1">
                <a:latin typeface="Verdana" panose="020B0604030504040204" pitchFamily="34" charset="0"/>
                <a:ea typeface="Verdana" panose="020B0604030504040204" pitchFamily="34" charset="0"/>
                <a:cs typeface="Verdana" panose="020B0604030504040204" pitchFamily="34" charset="0"/>
              </a:rPr>
              <a:t>même</a:t>
            </a:r>
            <a:r>
              <a:rPr sz="1400" dirty="0">
                <a:latin typeface="Verdana" panose="020B0604030504040204" pitchFamily="34" charset="0"/>
                <a:ea typeface="Verdana" panose="020B0604030504040204" pitchFamily="34" charset="0"/>
                <a:cs typeface="Verdana" panose="020B0604030504040204" pitchFamily="34" charset="0"/>
              </a:rPr>
              <a:t> plus des camions, </a:t>
            </a:r>
            <a:r>
              <a:rPr sz="1400" dirty="0" err="1">
                <a:latin typeface="Verdana" panose="020B0604030504040204" pitchFamily="34" charset="0"/>
                <a:ea typeface="Verdana" panose="020B0604030504040204" pitchFamily="34" charset="0"/>
                <a:cs typeface="Verdana" panose="020B0604030504040204" pitchFamily="34" charset="0"/>
              </a:rPr>
              <a:t>ou</a:t>
            </a:r>
            <a:r>
              <a:rPr sz="1400" dirty="0">
                <a:latin typeface="Verdana" panose="020B0604030504040204" pitchFamily="34" charset="0"/>
                <a:ea typeface="Verdana" panose="020B0604030504040204" pitchFamily="34" charset="0"/>
                <a:cs typeface="Verdana" panose="020B0604030504040204" pitchFamily="34" charset="0"/>
              </a:rPr>
              <a:t> des charrettes </a:t>
            </a:r>
            <a:r>
              <a:rPr sz="1400" dirty="0" err="1">
                <a:latin typeface="Verdana" panose="020B0604030504040204" pitchFamily="34" charset="0"/>
                <a:ea typeface="Verdana" panose="020B0604030504040204" pitchFamily="34" charset="0"/>
                <a:cs typeface="Verdana" panose="020B0604030504040204" pitchFamily="34" charset="0"/>
              </a:rPr>
              <a:t>brûlées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ou</a:t>
            </a:r>
            <a:r>
              <a:rPr sz="1400" dirty="0">
                <a:latin typeface="Verdana" panose="020B0604030504040204" pitchFamily="34" charset="0"/>
                <a:ea typeface="Verdana" panose="020B0604030504040204" pitchFamily="34" charset="0"/>
                <a:cs typeface="Verdana" panose="020B0604030504040204" pitchFamily="34" charset="0"/>
              </a:rPr>
              <a:t> des hommes, </a:t>
            </a:r>
            <a:r>
              <a:rPr sz="1400" dirty="0" err="1">
                <a:latin typeface="Verdana" panose="020B0604030504040204" pitchFamily="34" charset="0"/>
                <a:ea typeface="Verdana" panose="020B0604030504040204" pitchFamily="34" charset="0"/>
                <a:cs typeface="Verdana" panose="020B0604030504040204" pitchFamily="34" charset="0"/>
              </a:rPr>
              <a:t>ou</a:t>
            </a:r>
            <a:r>
              <a:rPr sz="1400" dirty="0">
                <a:latin typeface="Verdana" panose="020B0604030504040204" pitchFamily="34" charset="0"/>
                <a:ea typeface="Verdana" panose="020B0604030504040204" pitchFamily="34" charset="0"/>
                <a:cs typeface="Verdana" panose="020B0604030504040204" pitchFamily="34" charset="0"/>
              </a:rPr>
              <a:t> des enfants, </a:t>
            </a:r>
            <a:r>
              <a:rPr sz="1400" dirty="0" err="1">
                <a:latin typeface="Verdana" panose="020B0604030504040204" pitchFamily="34" charset="0"/>
                <a:ea typeface="Verdana" panose="020B0604030504040204" pitchFamily="34" charset="0"/>
                <a:cs typeface="Verdana" panose="020B0604030504040204" pitchFamily="34" charset="0"/>
              </a:rPr>
              <a:t>ou</a:t>
            </a:r>
            <a:r>
              <a:rPr sz="1400" dirty="0">
                <a:latin typeface="Verdana" panose="020B0604030504040204" pitchFamily="34" charset="0"/>
                <a:ea typeface="Verdana" panose="020B0604030504040204" pitchFamily="34" charset="0"/>
                <a:cs typeface="Verdana" panose="020B0604030504040204" pitchFamily="34" charset="0"/>
              </a:rPr>
              <a:t> des </a:t>
            </a:r>
            <a:r>
              <a:rPr sz="1400" dirty="0" err="1">
                <a:latin typeface="Verdana" panose="020B0604030504040204" pitchFamily="34" charset="0"/>
                <a:ea typeface="Verdana" panose="020B0604030504040204" pitchFamily="34" charset="0"/>
                <a:cs typeface="Verdana" panose="020B0604030504040204" pitchFamily="34" charset="0"/>
              </a:rPr>
              <a:t>soldats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ou</a:t>
            </a:r>
            <a:r>
              <a:rPr sz="1400" dirty="0">
                <a:latin typeface="Verdana" panose="020B0604030504040204" pitchFamily="34" charset="0"/>
                <a:ea typeface="Verdana" panose="020B0604030504040204" pitchFamily="34" charset="0"/>
                <a:cs typeface="Verdana" panose="020B0604030504040204" pitchFamily="34" charset="0"/>
              </a:rPr>
              <a:t> des </a:t>
            </a:r>
            <a:r>
              <a:rPr sz="1400" dirty="0" err="1">
                <a:latin typeface="Verdana" panose="020B0604030504040204" pitchFamily="34" charset="0"/>
                <a:ea typeface="Verdana" panose="020B0604030504040204" pitchFamily="34" charset="0"/>
                <a:cs typeface="Verdana" panose="020B0604030504040204" pitchFamily="34" charset="0"/>
              </a:rPr>
              <a:t>chevaux</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morts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mais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simplement</a:t>
            </a:r>
            <a:r>
              <a:rPr sz="1400" dirty="0">
                <a:latin typeface="Verdana" panose="020B0604030504040204" pitchFamily="34" charset="0"/>
                <a:ea typeface="Verdana" panose="020B0604030504040204" pitchFamily="34" charset="0"/>
                <a:cs typeface="Verdana" panose="020B0604030504040204" pitchFamily="34" charset="0"/>
              </a:rPr>
              <a:t> des </a:t>
            </a:r>
            <a:r>
              <a:rPr sz="1400" dirty="0" err="1">
                <a:latin typeface="Verdana" panose="020B0604030504040204" pitchFamily="34" charset="0"/>
                <a:ea typeface="Verdana" panose="020B0604030504040204" pitchFamily="34" charset="0"/>
                <a:cs typeface="Verdana" panose="020B0604030504040204" pitchFamily="34" charset="0"/>
              </a:rPr>
              <a:t>détritus</a:t>
            </a:r>
            <a:r>
              <a:rPr sz="1400" dirty="0">
                <a:latin typeface="Verdana" panose="020B0604030504040204" pitchFamily="34" charset="0"/>
                <a:ea typeface="Verdana" panose="020B0604030504040204" pitchFamily="34" charset="0"/>
                <a:cs typeface="Verdana" panose="020B0604030504040204" pitchFamily="34" charset="0"/>
              </a:rPr>
              <a:t>, quelque chose </a:t>
            </a:r>
            <a:r>
              <a:rPr sz="1400" dirty="0" err="1">
                <a:latin typeface="Verdana" panose="020B0604030504040204" pitchFamily="34" charset="0"/>
                <a:ea typeface="Verdana" panose="020B0604030504040204" pitchFamily="34" charset="0"/>
                <a:cs typeface="Verdana" panose="020B0604030504040204" pitchFamily="34" charset="0"/>
              </a:rPr>
              <a:t>comme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une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vaste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décharge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publique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répandue</a:t>
            </a:r>
            <a:r>
              <a:rPr sz="1400" dirty="0">
                <a:latin typeface="Verdana" panose="020B0604030504040204" pitchFamily="34" charset="0"/>
                <a:ea typeface="Verdana" panose="020B0604030504040204" pitchFamily="34" charset="0"/>
                <a:cs typeface="Verdana" panose="020B0604030504040204" pitchFamily="34" charset="0"/>
              </a:rPr>
              <a:t> sur des </a:t>
            </a:r>
            <a:r>
              <a:rPr sz="1400" dirty="0" err="1">
                <a:latin typeface="Verdana" panose="020B0604030504040204" pitchFamily="34" charset="0"/>
                <a:ea typeface="Verdana" panose="020B0604030504040204" pitchFamily="34" charset="0"/>
                <a:cs typeface="Verdana" panose="020B0604030504040204" pitchFamily="34" charset="0"/>
              </a:rPr>
              <a:t>kilomètres</a:t>
            </a:r>
            <a:r>
              <a:rPr sz="1400" dirty="0">
                <a:latin typeface="Verdana" panose="020B0604030504040204" pitchFamily="34" charset="0"/>
                <a:ea typeface="Verdana" panose="020B0604030504040204" pitchFamily="34" charset="0"/>
                <a:cs typeface="Verdana" panose="020B0604030504040204" pitchFamily="34" charset="0"/>
              </a:rPr>
              <a:t>, et exhalant non pas la </a:t>
            </a:r>
            <a:r>
              <a:rPr sz="1400" dirty="0" err="1">
                <a:latin typeface="Verdana" panose="020B0604030504040204" pitchFamily="34" charset="0"/>
                <a:ea typeface="Verdana" panose="020B0604030504040204" pitchFamily="34" charset="0"/>
                <a:cs typeface="Verdana" panose="020B0604030504040204" pitchFamily="34" charset="0"/>
              </a:rPr>
              <a:t>traditionnelle</a:t>
            </a:r>
            <a:r>
              <a:rPr sz="1400" dirty="0">
                <a:latin typeface="Verdana" panose="020B0604030504040204" pitchFamily="34" charset="0"/>
                <a:ea typeface="Verdana" panose="020B0604030504040204" pitchFamily="34" charset="0"/>
                <a:cs typeface="Verdana" panose="020B0604030504040204" pitchFamily="34" charset="0"/>
              </a:rPr>
              <a:t> et </a:t>
            </a:r>
            <a:r>
              <a:rPr sz="1400" dirty="0" err="1">
                <a:latin typeface="Verdana" panose="020B0604030504040204" pitchFamily="34" charset="0"/>
                <a:ea typeface="Verdana" panose="020B0604030504040204" pitchFamily="34" charset="0"/>
                <a:cs typeface="Verdana" panose="020B0604030504040204" pitchFamily="34" charset="0"/>
              </a:rPr>
              <a:t>héroïque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odeur</a:t>
            </a:r>
            <a:r>
              <a:rPr sz="1400" dirty="0">
                <a:latin typeface="Verdana" panose="020B0604030504040204" pitchFamily="34" charset="0"/>
                <a:ea typeface="Verdana" panose="020B0604030504040204" pitchFamily="34" charset="0"/>
                <a:cs typeface="Verdana" panose="020B0604030504040204" pitchFamily="34" charset="0"/>
              </a:rPr>
              <a:t> de </a:t>
            </a:r>
            <a:r>
              <a:rPr sz="1400" dirty="0" err="1">
                <a:latin typeface="Verdana" panose="020B0604030504040204" pitchFamily="34" charset="0"/>
                <a:ea typeface="Verdana" panose="020B0604030504040204" pitchFamily="34" charset="0"/>
                <a:cs typeface="Verdana" panose="020B0604030504040204" pitchFamily="34" charset="0"/>
              </a:rPr>
              <a:t>charnier</a:t>
            </a:r>
            <a:r>
              <a:rPr sz="1400" dirty="0">
                <a:latin typeface="Verdana" panose="020B0604030504040204" pitchFamily="34" charset="0"/>
                <a:ea typeface="Verdana" panose="020B0604030504040204" pitchFamily="34" charset="0"/>
                <a:cs typeface="Verdana" panose="020B0604030504040204" pitchFamily="34" charset="0"/>
              </a:rPr>
              <a:t>, de </a:t>
            </a:r>
            <a:r>
              <a:rPr sz="1400" dirty="0" err="1">
                <a:latin typeface="Verdana" panose="020B0604030504040204" pitchFamily="34" charset="0"/>
                <a:ea typeface="Verdana" panose="020B0604030504040204" pitchFamily="34" charset="0"/>
                <a:cs typeface="Verdana" panose="020B0604030504040204" pitchFamily="34" charset="0"/>
              </a:rPr>
              <a:t>cadavre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en</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décomposition</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mais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simplement</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d’ordures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simplement</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puant</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comme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peut</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puer</a:t>
            </a:r>
            <a:r>
              <a:rPr sz="1400" dirty="0">
                <a:latin typeface="Verdana" panose="020B0604030504040204" pitchFamily="34" charset="0"/>
                <a:ea typeface="Verdana" panose="020B0604030504040204" pitchFamily="34" charset="0"/>
                <a:cs typeface="Verdana" panose="020B0604030504040204" pitchFamily="34" charset="0"/>
              </a:rPr>
              <a:t> un </a:t>
            </a:r>
            <a:r>
              <a:rPr sz="1400" dirty="0" err="1">
                <a:latin typeface="Verdana" panose="020B0604030504040204" pitchFamily="34" charset="0"/>
                <a:ea typeface="Verdana" panose="020B0604030504040204" pitchFamily="34" charset="0"/>
                <a:cs typeface="Verdana" panose="020B0604030504040204" pitchFamily="34" charset="0"/>
              </a:rPr>
              <a:t>tas</a:t>
            </a:r>
            <a:r>
              <a:rPr sz="1400" dirty="0">
                <a:latin typeface="Verdana" panose="020B0604030504040204" pitchFamily="34" charset="0"/>
                <a:ea typeface="Verdana" panose="020B0604030504040204" pitchFamily="34" charset="0"/>
                <a:cs typeface="Verdana" panose="020B0604030504040204" pitchFamily="34" charset="0"/>
              </a:rPr>
              <a:t> de </a:t>
            </a:r>
            <a:r>
              <a:rPr sz="1400" dirty="0" err="1">
                <a:latin typeface="Verdana" panose="020B0604030504040204" pitchFamily="34" charset="0"/>
                <a:ea typeface="Verdana" panose="020B0604030504040204" pitchFamily="34" charset="0"/>
                <a:cs typeface="Verdana" panose="020B0604030504040204" pitchFamily="34" charset="0"/>
              </a:rPr>
              <a:t>vieilles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boîtes</a:t>
            </a:r>
            <a:r>
              <a:rPr sz="1400" dirty="0">
                <a:latin typeface="Verdana" panose="020B0604030504040204" pitchFamily="34" charset="0"/>
                <a:ea typeface="Verdana" panose="020B0604030504040204" pitchFamily="34" charset="0"/>
                <a:cs typeface="Verdana" panose="020B0604030504040204" pitchFamily="34" charset="0"/>
              </a:rPr>
              <a:t> de conserves, </a:t>
            </a:r>
            <a:r>
              <a:rPr sz="1400" dirty="0" err="1">
                <a:latin typeface="Verdana" panose="020B0604030504040204" pitchFamily="34" charset="0"/>
                <a:ea typeface="Verdana" panose="020B0604030504040204" pitchFamily="34" charset="0"/>
                <a:cs typeface="Verdana" panose="020B0604030504040204" pitchFamily="34" charset="0"/>
              </a:rPr>
              <a:t>d’épluchures</a:t>
            </a:r>
            <a:r>
              <a:rPr sz="1400" dirty="0">
                <a:latin typeface="Verdana" panose="020B0604030504040204" pitchFamily="34" charset="0"/>
                <a:ea typeface="Verdana" panose="020B0604030504040204" pitchFamily="34" charset="0"/>
                <a:cs typeface="Verdana" panose="020B0604030504040204" pitchFamily="34" charset="0"/>
              </a:rPr>
              <a:t> de </a:t>
            </a:r>
            <a:r>
              <a:rPr sz="1400" dirty="0" err="1">
                <a:latin typeface="Verdana" panose="020B0604030504040204" pitchFamily="34" charset="0"/>
                <a:ea typeface="Verdana" panose="020B0604030504040204" pitchFamily="34" charset="0"/>
                <a:cs typeface="Verdana" panose="020B0604030504040204" pitchFamily="34" charset="0"/>
              </a:rPr>
              <a:t>légumes</a:t>
            </a:r>
            <a:r>
              <a:rPr sz="1400" dirty="0">
                <a:latin typeface="Verdana" panose="020B0604030504040204" pitchFamily="34" charset="0"/>
                <a:ea typeface="Verdana" panose="020B0604030504040204" pitchFamily="34" charset="0"/>
                <a:cs typeface="Verdana" panose="020B0604030504040204" pitchFamily="34" charset="0"/>
              </a:rPr>
              <a:t> et de chiffons </a:t>
            </a:r>
            <a:r>
              <a:rPr sz="1400" dirty="0" err="1">
                <a:latin typeface="Verdana" panose="020B0604030504040204" pitchFamily="34" charset="0"/>
                <a:ea typeface="Verdana" panose="020B0604030504040204" pitchFamily="34" charset="0"/>
                <a:cs typeface="Verdana" panose="020B0604030504040204" pitchFamily="34" charset="0"/>
              </a:rPr>
              <a:t>brûlés</a:t>
            </a:r>
            <a:r>
              <a:rPr sz="1400" dirty="0">
                <a:latin typeface="Verdana" panose="020B0604030504040204" pitchFamily="34" charset="0"/>
                <a:ea typeface="Verdana" panose="020B0604030504040204" pitchFamily="34" charset="0"/>
                <a:cs typeface="Verdana" panose="020B0604030504040204" pitchFamily="34" charset="0"/>
              </a:rPr>
              <a:t>, et pas plus </a:t>
            </a:r>
            <a:r>
              <a:rPr sz="1400" dirty="0" err="1">
                <a:latin typeface="Verdana" panose="020B0604030504040204" pitchFamily="34" charset="0"/>
                <a:ea typeface="Verdana" panose="020B0604030504040204" pitchFamily="34" charset="0"/>
                <a:cs typeface="Verdana" panose="020B0604030504040204" pitchFamily="34" charset="0"/>
              </a:rPr>
              <a:t>émouvant</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ou</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tragique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qu’un</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tas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d’ordures</a:t>
            </a:r>
            <a:r>
              <a:rPr sz="1400" dirty="0">
                <a:latin typeface="Verdana" panose="020B0604030504040204" pitchFamily="34" charset="0"/>
                <a:ea typeface="Verdana" panose="020B0604030504040204" pitchFamily="34" charset="0"/>
                <a:cs typeface="Verdana" panose="020B0604030504040204" pitchFamily="34" charset="0"/>
              </a:rPr>
              <a:t> […]</a:t>
            </a:r>
          </a:p>
          <a:p>
            <a:pPr marL="0" indent="0" defTabSz="740663">
              <a:spcBef>
                <a:spcPts val="800"/>
              </a:spcBef>
              <a:buSzTx/>
              <a:buFontTx/>
              <a:buNone/>
              <a:defRPr sz="1944" b="1"/>
            </a:pPr>
            <a:endParaRPr sz="1400" dirty="0">
              <a:latin typeface="Verdana" panose="020B0604030504040204" pitchFamily="34" charset="0"/>
              <a:ea typeface="Verdana" panose="020B0604030504040204" pitchFamily="34" charset="0"/>
              <a:cs typeface="Verdana" panose="020B0604030504040204" pitchFamily="34" charset="0"/>
            </a:endParaRPr>
          </a:p>
          <a:p>
            <a:pPr marL="0" indent="0" defTabSz="740663">
              <a:spcBef>
                <a:spcPts val="800"/>
              </a:spcBef>
              <a:buSzTx/>
              <a:buFontTx/>
              <a:buNone/>
              <a:defRPr sz="1944">
                <a:latin typeface="+mj-lt"/>
                <a:ea typeface="+mj-ea"/>
                <a:cs typeface="+mj-cs"/>
                <a:sym typeface="Cambria"/>
              </a:defRPr>
            </a:pPr>
            <a:r>
              <a:rPr sz="1400" i="1" dirty="0">
                <a:latin typeface="Verdana" panose="020B0604030504040204" pitchFamily="34" charset="0"/>
                <a:ea typeface="Verdana" panose="020B0604030504040204" pitchFamily="34" charset="0"/>
                <a:cs typeface="Verdana" panose="020B0604030504040204" pitchFamily="34" charset="0"/>
              </a:rPr>
              <a:t>La Route des </a:t>
            </a:r>
            <a:r>
              <a:rPr sz="1400" i="1" dirty="0" err="1">
                <a:latin typeface="Verdana" panose="020B0604030504040204" pitchFamily="34" charset="0"/>
                <a:ea typeface="Verdana" panose="020B0604030504040204" pitchFamily="34" charset="0"/>
                <a:cs typeface="Verdana" panose="020B0604030504040204" pitchFamily="34" charset="0"/>
              </a:rPr>
              <a:t>Flandres</a:t>
            </a:r>
            <a:r>
              <a:rPr sz="1400" i="1"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I, p. 334)</a:t>
            </a:r>
          </a:p>
        </p:txBody>
      </p:sp>
      <p:pic>
        <p:nvPicPr>
          <p:cNvPr id="2" name="Image 2" descr="Image 2">
            <a:extLst>
              <a:ext uri="{FF2B5EF4-FFF2-40B4-BE49-F238E27FC236}">
                <a16:creationId xmlns:a16="http://schemas.microsoft.com/office/drawing/2014/main" id="{4F37F65A-A2BC-764A-FD1F-55534A54A2DD}"/>
              </a:ext>
            </a:extLst>
          </p:cNvPr>
          <p:cNvPicPr>
            <a:picLocks noChangeAspect="1"/>
          </p:cNvPicPr>
          <p:nvPr/>
        </p:nvPicPr>
        <p:blipFill>
          <a:blip r:embed="rId2"/>
          <a:stretch>
            <a:fillRect/>
          </a:stretch>
        </p:blipFill>
        <p:spPr>
          <a:xfrm>
            <a:off x="4609098" y="374904"/>
            <a:ext cx="7478025" cy="5297504"/>
          </a:xfrm>
          <a:prstGeom prst="rect">
            <a:avLst/>
          </a:prstGeom>
          <a:ln w="12700">
            <a:miter lim="400000"/>
          </a:ln>
        </p:spPr>
      </p:pic>
      <p:sp>
        <p:nvSpPr>
          <p:cNvPr id="4" name="Espace réservé du numéro de diapositive 3">
            <a:extLst>
              <a:ext uri="{FF2B5EF4-FFF2-40B4-BE49-F238E27FC236}">
                <a16:creationId xmlns:a16="http://schemas.microsoft.com/office/drawing/2014/main" id="{BBC91527-A395-D4CB-5473-CFF3F7DA75C6}"/>
              </a:ext>
            </a:extLst>
          </p:cNvPr>
          <p:cNvSpPr>
            <a:spLocks noGrp="1"/>
          </p:cNvSpPr>
          <p:nvPr>
            <p:ph type="sldNum" sz="quarter" idx="2"/>
          </p:nvPr>
        </p:nvSpPr>
        <p:spPr/>
        <p:txBody>
          <a:bodyPr/>
          <a:lstStyle/>
          <a:p>
            <a:fld id="{86CB4B4D-7CA3-9044-876B-883B54F8677D}" type="slidenum">
              <a:rPr lang="fr-FR" smtClean="0"/>
              <a:t>18</a:t>
            </a:fld>
            <a:endParaRPr lang="fr-FR"/>
          </a:p>
        </p:txBody>
      </p:sp>
      <p:sp>
        <p:nvSpPr>
          <p:cNvPr id="3" name="ZoneTexte 2">
            <a:extLst>
              <a:ext uri="{FF2B5EF4-FFF2-40B4-BE49-F238E27FC236}">
                <a16:creationId xmlns:a16="http://schemas.microsoft.com/office/drawing/2014/main" id="{3E62859A-51A6-0B47-87DF-E353ADFDF4BA}"/>
              </a:ext>
            </a:extLst>
          </p:cNvPr>
          <p:cNvSpPr txBox="1"/>
          <p:nvPr/>
        </p:nvSpPr>
        <p:spPr>
          <a:xfrm>
            <a:off x="2394858" y="5936343"/>
            <a:ext cx="7924800" cy="800219"/>
          </a:xfrm>
          <a:prstGeom prst="rect">
            <a:avLst/>
          </a:prstGeom>
          <a:noFill/>
        </p:spPr>
        <p:txBody>
          <a:bodyPr wrap="square" rtlCol="0">
            <a:spAutoFit/>
          </a:bodyPr>
          <a:lstStyle/>
          <a:p>
            <a:pPr algn="ctr"/>
            <a:r>
              <a:rPr lang="fr-FR" sz="1400" dirty="0">
                <a:solidFill>
                  <a:schemeClr val="bg2">
                    <a:lumMod val="50000"/>
                  </a:schemeClr>
                </a:solidFill>
              </a:rPr>
              <a:t>Présentation Rob Roy/Claude Simon – Séminaire ALCS Arras </a:t>
            </a:r>
          </a:p>
          <a:p>
            <a:pPr algn="ctr"/>
            <a:r>
              <a:rPr lang="fr-FR" sz="1400" dirty="0">
                <a:solidFill>
                  <a:schemeClr val="bg2">
                    <a:lumMod val="50000"/>
                  </a:schemeClr>
                </a:solidFill>
              </a:rPr>
              <a:t>01.06.2024</a:t>
            </a:r>
          </a:p>
          <a:p>
            <a:endParaRPr lang="fr-FR" dirty="0"/>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Picture 2" descr="Picture 2"/>
          <p:cNvPicPr>
            <a:picLocks noChangeAspect="1"/>
          </p:cNvPicPr>
          <p:nvPr/>
        </p:nvPicPr>
        <p:blipFill>
          <a:blip r:embed="rId2"/>
          <a:srcRect r="1398"/>
          <a:stretch>
            <a:fillRect/>
          </a:stretch>
        </p:blipFill>
        <p:spPr>
          <a:xfrm>
            <a:off x="3745362" y="374904"/>
            <a:ext cx="8300012" cy="5868084"/>
          </a:xfrm>
          <a:prstGeom prst="rect">
            <a:avLst/>
          </a:prstGeom>
          <a:ln w="12700">
            <a:miter lim="400000"/>
          </a:ln>
        </p:spPr>
      </p:pic>
      <p:sp>
        <p:nvSpPr>
          <p:cNvPr id="3" name="ZoneTexte 2">
            <a:extLst>
              <a:ext uri="{FF2B5EF4-FFF2-40B4-BE49-F238E27FC236}">
                <a16:creationId xmlns:a16="http://schemas.microsoft.com/office/drawing/2014/main" id="{D78E0B1E-B93B-BCBF-B394-11E58631F60A}"/>
              </a:ext>
            </a:extLst>
          </p:cNvPr>
          <p:cNvSpPr txBox="1"/>
          <p:nvPr/>
        </p:nvSpPr>
        <p:spPr>
          <a:xfrm>
            <a:off x="0" y="229179"/>
            <a:ext cx="3646189"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Aptos"/>
              </a:rPr>
              <a:t>La première nuit au</a:t>
            </a:r>
          </a:p>
          <a:p>
            <a:pPr marL="0" marR="0" indent="0" algn="l" defTabSz="914400"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Aptos"/>
              </a:rPr>
              <a:t>camp de </a:t>
            </a:r>
            <a:r>
              <a:rPr lang="fr-FR" sz="2800" dirty="0">
                <a:latin typeface="Verdana" panose="020B0604030504040204" pitchFamily="34" charset="0"/>
                <a:ea typeface="Verdana" panose="020B0604030504040204" pitchFamily="34" charset="0"/>
              </a:rPr>
              <a:t>T</a:t>
            </a:r>
            <a:r>
              <a:rPr kumimoji="0" lang="fr-FR" sz="28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Aptos"/>
              </a:rPr>
              <a:t>onnerre</a:t>
            </a:r>
          </a:p>
        </p:txBody>
      </p:sp>
      <p:sp>
        <p:nvSpPr>
          <p:cNvPr id="4" name="Espace réservé du numéro de diapositive 3">
            <a:extLst>
              <a:ext uri="{FF2B5EF4-FFF2-40B4-BE49-F238E27FC236}">
                <a16:creationId xmlns:a16="http://schemas.microsoft.com/office/drawing/2014/main" id="{37A81B58-AABC-0050-E921-FDA94051B41B}"/>
              </a:ext>
            </a:extLst>
          </p:cNvPr>
          <p:cNvSpPr>
            <a:spLocks noGrp="1"/>
          </p:cNvSpPr>
          <p:nvPr>
            <p:ph type="sldNum" sz="quarter" idx="2"/>
          </p:nvPr>
        </p:nvSpPr>
        <p:spPr/>
        <p:txBody>
          <a:bodyPr/>
          <a:lstStyle/>
          <a:p>
            <a:fld id="{86CB4B4D-7CA3-9044-876B-883B54F8677D}" type="slidenum">
              <a:rPr lang="fr-FR" smtClean="0"/>
              <a:t>19</a:t>
            </a:fld>
            <a:endParaRPr lang="fr-FR"/>
          </a:p>
        </p:txBody>
      </p:sp>
      <p:sp>
        <p:nvSpPr>
          <p:cNvPr id="2" name="ZoneTexte 1">
            <a:extLst>
              <a:ext uri="{FF2B5EF4-FFF2-40B4-BE49-F238E27FC236}">
                <a16:creationId xmlns:a16="http://schemas.microsoft.com/office/drawing/2014/main" id="{C8C68B00-ED12-664F-828B-9A7E56E60CF3}"/>
              </a:ext>
            </a:extLst>
          </p:cNvPr>
          <p:cNvSpPr txBox="1"/>
          <p:nvPr/>
        </p:nvSpPr>
        <p:spPr>
          <a:xfrm>
            <a:off x="2931886" y="6357258"/>
            <a:ext cx="7300686" cy="738664"/>
          </a:xfrm>
          <a:prstGeom prst="rect">
            <a:avLst/>
          </a:prstGeom>
          <a:noFill/>
        </p:spPr>
        <p:txBody>
          <a:bodyPr wrap="square" rtlCol="0">
            <a:spAutoFit/>
          </a:bodyPr>
          <a:lstStyle/>
          <a:p>
            <a:pPr algn="ctr"/>
            <a:r>
              <a:rPr lang="fr-FR" sz="1200" dirty="0">
                <a:solidFill>
                  <a:schemeClr val="bg2">
                    <a:lumMod val="50000"/>
                  </a:schemeClr>
                </a:solidFill>
              </a:rPr>
              <a:t>Présentation Rob Roy/Claude Simon – Séminaire ALCS Arras </a:t>
            </a:r>
          </a:p>
          <a:p>
            <a:pPr algn="ctr"/>
            <a:r>
              <a:rPr lang="fr-FR" sz="1200" dirty="0">
                <a:solidFill>
                  <a:schemeClr val="bg2">
                    <a:lumMod val="50000"/>
                  </a:schemeClr>
                </a:solidFill>
              </a:rPr>
              <a:t>01.06.2024</a:t>
            </a:r>
          </a:p>
          <a:p>
            <a:endParaRPr lang="fr-F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re 1"/>
          <p:cNvSpPr txBox="1">
            <a:spLocks noGrp="1"/>
          </p:cNvSpPr>
          <p:nvPr>
            <p:ph type="title"/>
          </p:nvPr>
        </p:nvSpPr>
        <p:spPr>
          <a:xfrm>
            <a:off x="268224" y="208602"/>
            <a:ext cx="3770376" cy="5705856"/>
          </a:xfrm>
          <a:prstGeom prst="rect">
            <a:avLst/>
          </a:prstGeom>
        </p:spPr>
        <p:txBody>
          <a:bodyPr>
            <a:normAutofit/>
          </a:bodyPr>
          <a:lstStyle/>
          <a:p>
            <a:pPr fontAlgn="base"/>
            <a:r>
              <a:rPr sz="2800" dirty="0">
                <a:latin typeface="Verdana" panose="020B0604030504040204" pitchFamily="34" charset="0"/>
                <a:ea typeface="Verdana" panose="020B0604030504040204" pitchFamily="34" charset="0"/>
                <a:cs typeface="Verdana" panose="020B0604030504040204" pitchFamily="34" charset="0"/>
              </a:rPr>
              <a:t>Robert</a:t>
            </a:r>
            <a:r>
              <a:rPr lang="fr-FR" sz="2800" dirty="0">
                <a:latin typeface="Verdana" panose="020B0604030504040204" pitchFamily="34" charset="0"/>
                <a:ea typeface="Verdana" panose="020B0604030504040204" pitchFamily="34" charset="0"/>
                <a:cs typeface="Verdana" panose="020B0604030504040204" pitchFamily="34" charset="0"/>
              </a:rPr>
              <a:t> </a:t>
            </a:r>
            <a:r>
              <a:rPr sz="2800" dirty="0">
                <a:latin typeface="Verdana" panose="020B0604030504040204" pitchFamily="34" charset="0"/>
                <a:ea typeface="Verdana" panose="020B0604030504040204" pitchFamily="34" charset="0"/>
                <a:cs typeface="Verdana" panose="020B0604030504040204" pitchFamily="34" charset="0"/>
              </a:rPr>
              <a:t>de la </a:t>
            </a:r>
            <a:r>
              <a:rPr sz="2800" dirty="0" err="1">
                <a:latin typeface="Verdana" panose="020B0604030504040204" pitchFamily="34" charset="0"/>
                <a:ea typeface="Verdana" panose="020B0604030504040204" pitchFamily="34" charset="0"/>
                <a:cs typeface="Verdana" panose="020B0604030504040204" pitchFamily="34" charset="0"/>
              </a:rPr>
              <a:t>Rivi</a:t>
            </a:r>
            <a:r>
              <a:rPr lang="fr-FR" sz="2800" dirty="0">
                <a:latin typeface="Verdana" panose="020B0604030504040204" pitchFamily="34" charset="0"/>
                <a:ea typeface="Verdana" panose="020B0604030504040204" pitchFamily="34" charset="0"/>
                <a:cs typeface="Verdana" panose="020B0604030504040204" pitchFamily="34" charset="0"/>
              </a:rPr>
              <a:t>e</a:t>
            </a:r>
            <a:r>
              <a:rPr sz="2800" dirty="0">
                <a:latin typeface="Verdana" panose="020B0604030504040204" pitchFamily="34" charset="0"/>
                <a:ea typeface="Verdana" panose="020B0604030504040204" pitchFamily="34" charset="0"/>
                <a:cs typeface="Verdana" panose="020B0604030504040204" pitchFamily="34" charset="0"/>
              </a:rPr>
              <a:t>re</a:t>
            </a:r>
            <a:br>
              <a:rPr sz="2800" dirty="0">
                <a:latin typeface="Verdana" panose="020B0604030504040204" pitchFamily="34" charset="0"/>
                <a:ea typeface="Verdana" panose="020B0604030504040204" pitchFamily="34" charset="0"/>
                <a:cs typeface="Verdana" panose="020B0604030504040204" pitchFamily="34" charset="0"/>
              </a:rPr>
            </a:br>
            <a:r>
              <a:rPr sz="2800" dirty="0" err="1">
                <a:latin typeface="Verdana" panose="020B0604030504040204" pitchFamily="34" charset="0"/>
                <a:ea typeface="Verdana" panose="020B0604030504040204" pitchFamily="34" charset="0"/>
                <a:cs typeface="Verdana" panose="020B0604030504040204" pitchFamily="34" charset="0"/>
              </a:rPr>
              <a:t>dit</a:t>
            </a:r>
            <a:r>
              <a:rPr lang="fr-FR" sz="2800" dirty="0">
                <a:latin typeface="Verdana" panose="020B0604030504040204" pitchFamily="34" charset="0"/>
                <a:ea typeface="Verdana" panose="020B0604030504040204" pitchFamily="34" charset="0"/>
                <a:cs typeface="Verdana" panose="020B0604030504040204" pitchFamily="34" charset="0"/>
              </a:rPr>
              <a:t> </a:t>
            </a:r>
            <a:r>
              <a:rPr sz="2800" dirty="0">
                <a:latin typeface="Verdana" panose="020B0604030504040204" pitchFamily="34" charset="0"/>
                <a:ea typeface="Verdana" panose="020B0604030504040204" pitchFamily="34" charset="0"/>
                <a:cs typeface="Verdana" panose="020B0604030504040204" pitchFamily="34" charset="0"/>
              </a:rPr>
              <a:t>Rob Roy</a:t>
            </a:r>
            <a:r>
              <a:rPr lang="fr-FR" sz="2800" dirty="0">
                <a:latin typeface="Verdana" panose="020B0604030504040204" pitchFamily="34" charset="0"/>
                <a:ea typeface="Verdana" panose="020B0604030504040204" pitchFamily="34" charset="0"/>
                <a:cs typeface="Verdana" panose="020B0604030504040204" pitchFamily="34" charset="0"/>
              </a:rPr>
              <a:t> peintre aquarelliste </a:t>
            </a:r>
            <a:br>
              <a:rPr sz="2800" dirty="0">
                <a:latin typeface="Verdana" panose="020B0604030504040204" pitchFamily="34" charset="0"/>
                <a:ea typeface="Verdana" panose="020B0604030504040204" pitchFamily="34" charset="0"/>
                <a:cs typeface="Verdana" panose="020B0604030504040204" pitchFamily="34" charset="0"/>
              </a:rPr>
            </a:br>
            <a:r>
              <a:rPr sz="2800" dirty="0">
                <a:latin typeface="Verdana" panose="020B0604030504040204" pitchFamily="34" charset="0"/>
                <a:ea typeface="Verdana" panose="020B0604030504040204" pitchFamily="34" charset="0"/>
                <a:cs typeface="Verdana" panose="020B0604030504040204" pitchFamily="34" charset="0"/>
              </a:rPr>
              <a:t>1909-1992</a:t>
            </a:r>
            <a:br>
              <a:rPr lang="fr-FR" sz="2800" dirty="0">
                <a:latin typeface="Verdana" panose="020B0604030504040204" pitchFamily="34" charset="0"/>
                <a:ea typeface="Verdana" panose="020B0604030504040204" pitchFamily="34" charset="0"/>
                <a:cs typeface="Verdana" panose="020B0604030504040204" pitchFamily="34" charset="0"/>
              </a:rPr>
            </a:br>
            <a:br>
              <a:rPr lang="fr-FR" sz="2800" dirty="0">
                <a:latin typeface="Verdana" panose="020B0604030504040204" pitchFamily="34" charset="0"/>
                <a:ea typeface="Verdana" panose="020B0604030504040204" pitchFamily="34" charset="0"/>
                <a:cs typeface="Verdana" panose="020B0604030504040204" pitchFamily="34" charset="0"/>
              </a:rPr>
            </a:br>
            <a:r>
              <a:rPr lang="fr-FR" sz="1300" b="0" i="0" dirty="0">
                <a:solidFill>
                  <a:srgbClr val="6D6D6D"/>
                </a:solidFill>
                <a:effectLst/>
                <a:highlight>
                  <a:srgbClr val="FFFFFF"/>
                </a:highlight>
                <a:latin typeface="Verdana" panose="020B0604030504040204" pitchFamily="34" charset="0"/>
                <a:ea typeface="Verdana" panose="020B0604030504040204" pitchFamily="34" charset="0"/>
              </a:rPr>
              <a:t>Né à Mont-de-Marsan dans les Landes, le 3 octobre 1909, Rob Roy (pseudonyme à partir des initiales de son nom Robert de la </a:t>
            </a:r>
            <a:r>
              <a:rPr lang="fr-FR" sz="1300" b="0" i="0" dirty="0" err="1">
                <a:solidFill>
                  <a:srgbClr val="6D6D6D"/>
                </a:solidFill>
                <a:effectLst/>
                <a:highlight>
                  <a:srgbClr val="FFFFFF"/>
                </a:highlight>
                <a:latin typeface="Verdana" panose="020B0604030504040204" pitchFamily="34" charset="0"/>
                <a:ea typeface="Verdana" panose="020B0604030504040204" pitchFamily="34" charset="0"/>
              </a:rPr>
              <a:t>Riviere</a:t>
            </a:r>
            <a:r>
              <a:rPr lang="fr-FR" sz="1300" b="0" i="0" dirty="0">
                <a:solidFill>
                  <a:srgbClr val="6D6D6D"/>
                </a:solidFill>
                <a:effectLst/>
                <a:highlight>
                  <a:srgbClr val="FFFFFF"/>
                </a:highlight>
                <a:latin typeface="Verdana" panose="020B0604030504040204" pitchFamily="34" charset="0"/>
                <a:ea typeface="Verdana" panose="020B0604030504040204" pitchFamily="34" charset="0"/>
              </a:rPr>
              <a:t> et du nom du célèbre héros de Walter Scott) fut, dès sa jeunesse un amoureux fou de l’automobile et du dessin.</a:t>
            </a:r>
            <a:br>
              <a:rPr lang="fr-FR" sz="1300" b="0" i="0" dirty="0">
                <a:solidFill>
                  <a:srgbClr val="6D6D6D"/>
                </a:solidFill>
                <a:effectLst/>
                <a:highlight>
                  <a:srgbClr val="FFFFFF"/>
                </a:highlight>
                <a:latin typeface="Verdana" panose="020B0604030504040204" pitchFamily="34" charset="0"/>
                <a:ea typeface="Verdana" panose="020B0604030504040204" pitchFamily="34" charset="0"/>
              </a:rPr>
            </a:br>
            <a:r>
              <a:rPr lang="fr-FR" sz="1300" b="0" i="0" dirty="0">
                <a:solidFill>
                  <a:srgbClr val="6D6D6D"/>
                </a:solidFill>
                <a:effectLst/>
                <a:highlight>
                  <a:srgbClr val="FFFFFF"/>
                </a:highlight>
                <a:latin typeface="Verdana" panose="020B0604030504040204" pitchFamily="34" charset="0"/>
                <a:ea typeface="Verdana" panose="020B0604030504040204" pitchFamily="34" charset="0"/>
              </a:rPr>
              <a:t>Rob Roy </a:t>
            </a:r>
            <a:r>
              <a:rPr lang="fr-FR" sz="1300" dirty="0">
                <a:solidFill>
                  <a:srgbClr val="6D6D6D"/>
                </a:solidFill>
                <a:highlight>
                  <a:srgbClr val="FFFFFF"/>
                </a:highlight>
                <a:latin typeface="Verdana" panose="020B0604030504040204" pitchFamily="34" charset="0"/>
                <a:ea typeface="Verdana" panose="020B0604030504040204" pitchFamily="34" charset="0"/>
              </a:rPr>
              <a:t>est un des illustrateurs reconnus dans le domaine de l’automobile et plus particulièrement de la période de l’entre-deux guerres. On a  répertorié plus de 600 illustrations dont une grande partie ont été données au musée national de Compiègne et aux archives nationales.</a:t>
            </a:r>
            <a:r>
              <a:rPr lang="fr-FR" sz="1300" b="0" i="0" dirty="0">
                <a:solidFill>
                  <a:srgbClr val="6D6D6D"/>
                </a:solidFill>
                <a:effectLst/>
                <a:highlight>
                  <a:srgbClr val="FFFFFF"/>
                </a:highlight>
                <a:latin typeface="Verdana" panose="020B0604030504040204" pitchFamily="34" charset="0"/>
                <a:ea typeface="Verdana" panose="020B0604030504040204" pitchFamily="34" charset="0"/>
              </a:rPr>
              <a:t> </a:t>
            </a:r>
            <a:br>
              <a:rPr lang="fr-FR" sz="1300" b="0" i="0" dirty="0">
                <a:solidFill>
                  <a:srgbClr val="6D6D6D"/>
                </a:solidFill>
                <a:effectLst/>
                <a:highlight>
                  <a:srgbClr val="FFFFFF"/>
                </a:highlight>
                <a:latin typeface="Verdana" panose="020B0604030504040204" pitchFamily="34" charset="0"/>
                <a:ea typeface="Verdana" panose="020B0604030504040204" pitchFamily="34" charset="0"/>
              </a:rPr>
            </a:br>
            <a:r>
              <a:rPr lang="fr-FR" sz="1300" b="0" i="0" dirty="0">
                <a:solidFill>
                  <a:srgbClr val="6D6D6D"/>
                </a:solidFill>
                <a:effectLst/>
                <a:highlight>
                  <a:srgbClr val="FFFFFF"/>
                </a:highlight>
                <a:latin typeface="Verdana" panose="020B0604030504040204" pitchFamily="34" charset="0"/>
                <a:ea typeface="Verdana" panose="020B0604030504040204" pitchFamily="34" charset="0"/>
              </a:rPr>
              <a:t>Les carnets de</a:t>
            </a:r>
            <a:r>
              <a:rPr lang="fr-FR" sz="1300" dirty="0">
                <a:solidFill>
                  <a:srgbClr val="6D6D6D"/>
                </a:solidFill>
                <a:highlight>
                  <a:srgbClr val="FFFFFF"/>
                </a:highlight>
                <a:latin typeface="Verdana" panose="020B0604030504040204" pitchFamily="34" charset="0"/>
                <a:ea typeface="Verdana" panose="020B0604030504040204" pitchFamily="34" charset="0"/>
              </a:rPr>
              <a:t> </a:t>
            </a:r>
            <a:r>
              <a:rPr lang="fr-FR" sz="1300" b="0" i="0" dirty="0">
                <a:solidFill>
                  <a:srgbClr val="6D6D6D"/>
                </a:solidFill>
                <a:effectLst/>
                <a:highlight>
                  <a:srgbClr val="FFFFFF"/>
                </a:highlight>
                <a:latin typeface="Verdana" panose="020B0604030504040204" pitchFamily="34" charset="0"/>
                <a:ea typeface="Verdana" panose="020B0604030504040204" pitchFamily="34" charset="0"/>
              </a:rPr>
              <a:t>guerre  sont un objet singulier dans sa production: ils relatent son expérience intime en tant que militaire et prisonnier durant les années 1940/41.</a:t>
            </a:r>
            <a:br>
              <a:rPr lang="fr-FR" sz="1300" b="0" i="0" dirty="0">
                <a:solidFill>
                  <a:srgbClr val="6D6D6D"/>
                </a:solidFill>
                <a:effectLst/>
                <a:highlight>
                  <a:srgbClr val="FFFFFF"/>
                </a:highlight>
                <a:latin typeface="Verdana" panose="020B0604030504040204" pitchFamily="34" charset="0"/>
                <a:ea typeface="Verdana" panose="020B0604030504040204" pitchFamily="34" charset="0"/>
              </a:rPr>
            </a:br>
            <a:br>
              <a:rPr lang="fr-FR" sz="1000" b="0" i="0" dirty="0">
                <a:solidFill>
                  <a:srgbClr val="6D6D6D"/>
                </a:solidFill>
                <a:effectLst/>
                <a:highlight>
                  <a:srgbClr val="FFFFFF"/>
                </a:highlight>
                <a:latin typeface="Lora" pitchFamily="2" charset="0"/>
              </a:rPr>
            </a:br>
            <a:endParaRPr sz="1692" dirty="0">
              <a:latin typeface="Verdana" panose="020B0604030504040204" pitchFamily="34" charset="0"/>
              <a:ea typeface="Verdana" panose="020B0604030504040204" pitchFamily="34" charset="0"/>
              <a:cs typeface="Verdana" panose="020B0604030504040204" pitchFamily="34" charset="0"/>
            </a:endParaRPr>
          </a:p>
        </p:txBody>
      </p:sp>
      <p:sp>
        <p:nvSpPr>
          <p:cNvPr id="3" name="Espace réservé du numéro de diapositive 2">
            <a:extLst>
              <a:ext uri="{FF2B5EF4-FFF2-40B4-BE49-F238E27FC236}">
                <a16:creationId xmlns:a16="http://schemas.microsoft.com/office/drawing/2014/main" id="{1065CC19-0616-BC8E-31C1-96D5813C771E}"/>
              </a:ext>
            </a:extLst>
          </p:cNvPr>
          <p:cNvSpPr>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757575"/>
                </a:solidFill>
                <a:effectLst/>
                <a:uFillTx/>
                <a:latin typeface="Aptos"/>
                <a:ea typeface="Aptos"/>
                <a:cs typeface="Apto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9pPr>
          </a:lstStyle>
          <a:p>
            <a:fld id="{86CB4B4D-7CA3-9044-876B-883B54F8677D}" type="slidenum">
              <a:rPr lang="fr-FR" smtClean="0"/>
              <a:pPr/>
              <a:t>2</a:t>
            </a:fld>
            <a:endParaRPr lang="fr-FR"/>
          </a:p>
        </p:txBody>
      </p:sp>
      <p:sp>
        <p:nvSpPr>
          <p:cNvPr id="4" name="Espace réservé du pied de page 3">
            <a:extLst>
              <a:ext uri="{FF2B5EF4-FFF2-40B4-BE49-F238E27FC236}">
                <a16:creationId xmlns:a16="http://schemas.microsoft.com/office/drawing/2014/main" id="{A9BE8584-A5B8-F0B8-6481-AB57A63506F9}"/>
              </a:ext>
            </a:extLst>
          </p:cNvPr>
          <p:cNvSpPr>
            <a:spLocks noGrp="1"/>
          </p:cNvSpPr>
          <p:nvPr>
            <p:ph type="ftr" sz="quarter" idx="11"/>
          </p:nvPr>
        </p:nvSpPr>
        <p:spPr/>
        <p:txBody>
          <a:bodyPr/>
          <a:lstStyle/>
          <a:p>
            <a:r>
              <a:rPr lang="fr-FR"/>
              <a:t>Présentation Rob Roy / Claude Simon – Séminaire ALCS Arras 01-06-2024</a:t>
            </a:r>
          </a:p>
        </p:txBody>
      </p:sp>
      <p:pic>
        <p:nvPicPr>
          <p:cNvPr id="6" name="Image 5" descr="Une image contenant roue, véhicule, Véhicule terrestre, pneu&#10;&#10;Description générée automatiquement">
            <a:extLst>
              <a:ext uri="{FF2B5EF4-FFF2-40B4-BE49-F238E27FC236}">
                <a16:creationId xmlns:a16="http://schemas.microsoft.com/office/drawing/2014/main" id="{444D16A9-B225-92C8-EB1A-523526A52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257" y="886968"/>
            <a:ext cx="7059590" cy="470001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Picture 2" descr="Picture 2"/>
          <p:cNvPicPr>
            <a:picLocks noChangeAspect="1"/>
          </p:cNvPicPr>
          <p:nvPr/>
        </p:nvPicPr>
        <p:blipFill>
          <a:blip r:embed="rId2"/>
          <a:stretch>
            <a:fillRect/>
          </a:stretch>
        </p:blipFill>
        <p:spPr>
          <a:xfrm>
            <a:off x="3516376" y="359049"/>
            <a:ext cx="8312915" cy="5733044"/>
          </a:xfrm>
          <a:prstGeom prst="rect">
            <a:avLst/>
          </a:prstGeom>
          <a:ln w="12700">
            <a:miter lim="400000"/>
          </a:ln>
        </p:spPr>
      </p:pic>
      <p:sp>
        <p:nvSpPr>
          <p:cNvPr id="2" name="ZoneTexte 1">
            <a:extLst>
              <a:ext uri="{FF2B5EF4-FFF2-40B4-BE49-F238E27FC236}">
                <a16:creationId xmlns:a16="http://schemas.microsoft.com/office/drawing/2014/main" id="{5858A888-A952-8C25-2E94-C6C8EF68A61F}"/>
              </a:ext>
            </a:extLst>
          </p:cNvPr>
          <p:cNvSpPr txBox="1"/>
          <p:nvPr/>
        </p:nvSpPr>
        <p:spPr>
          <a:xfrm>
            <a:off x="173736" y="359049"/>
            <a:ext cx="3079539"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2800" dirty="0">
                <a:latin typeface="Verdana" panose="020B0604030504040204" pitchFamily="34" charset="0"/>
                <a:ea typeface="Verdana" panose="020B0604030504040204" pitchFamily="34" charset="0"/>
              </a:rPr>
              <a:t>Pluie torrentielle à </a:t>
            </a:r>
            <a:r>
              <a:rPr kumimoji="0" lang="fr-FR" sz="28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Aptos"/>
              </a:rPr>
              <a:t>Auxon après</a:t>
            </a:r>
          </a:p>
          <a:p>
            <a:pPr marL="0" marR="0" indent="0" algn="l" defTabSz="914400"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Aptos"/>
              </a:rPr>
              <a:t>40 km de marche</a:t>
            </a:r>
          </a:p>
        </p:txBody>
      </p:sp>
      <p:sp>
        <p:nvSpPr>
          <p:cNvPr id="4" name="Espace réservé du numéro de diapositive 3">
            <a:extLst>
              <a:ext uri="{FF2B5EF4-FFF2-40B4-BE49-F238E27FC236}">
                <a16:creationId xmlns:a16="http://schemas.microsoft.com/office/drawing/2014/main" id="{8E06B4B0-78CE-2650-5C21-DBB3681436CA}"/>
              </a:ext>
            </a:extLst>
          </p:cNvPr>
          <p:cNvSpPr>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757575"/>
                </a:solidFill>
                <a:effectLst/>
                <a:uFillTx/>
                <a:latin typeface="Aptos"/>
                <a:ea typeface="Aptos"/>
                <a:cs typeface="Apto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9pPr>
          </a:lstStyle>
          <a:p>
            <a:fld id="{86CB4B4D-7CA3-9044-876B-883B54F8677D}" type="slidenum">
              <a:rPr lang="fr-FR" smtClean="0"/>
              <a:pPr/>
              <a:t>20</a:t>
            </a:fld>
            <a:endParaRPr lang="fr-FR"/>
          </a:p>
        </p:txBody>
      </p:sp>
      <p:sp>
        <p:nvSpPr>
          <p:cNvPr id="3" name="Espace réservé du pied de page 2">
            <a:extLst>
              <a:ext uri="{FF2B5EF4-FFF2-40B4-BE49-F238E27FC236}">
                <a16:creationId xmlns:a16="http://schemas.microsoft.com/office/drawing/2014/main" id="{85E5C14E-8F98-BD16-6895-3AD2C6344927}"/>
              </a:ext>
            </a:extLst>
          </p:cNvPr>
          <p:cNvSpPr>
            <a:spLocks noGrp="1"/>
          </p:cNvSpPr>
          <p:nvPr>
            <p:ph type="ftr" sz="quarter" idx="11"/>
          </p:nvPr>
        </p:nvSpPr>
        <p:spPr/>
        <p:txBody>
          <a:bodyPr/>
          <a:lstStyle/>
          <a:p>
            <a:r>
              <a:rPr lang="fr-FR" dirty="0"/>
              <a:t>Présentation Rob Roy / Claude Simon – Séminaire ALCS Arras 01-06-2024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Dans le train"/>
          <p:cNvSpPr txBox="1">
            <a:spLocks noGrp="1"/>
          </p:cNvSpPr>
          <p:nvPr>
            <p:ph type="title"/>
          </p:nvPr>
        </p:nvSpPr>
        <p:spPr>
          <a:xfrm>
            <a:off x="0" y="126607"/>
            <a:ext cx="5094929" cy="1447569"/>
          </a:xfrm>
          <a:prstGeom prst="rect">
            <a:avLst/>
          </a:prstGeom>
        </p:spPr>
        <p:txBody>
          <a:bodyPr anchor="t">
            <a:normAutofit/>
          </a:bodyPr>
          <a:lstStyle>
            <a:lvl1pPr>
              <a:defRPr sz="2400" b="1"/>
            </a:lvl1pPr>
          </a:lstStyle>
          <a:p>
            <a:r>
              <a:rPr lang="fr-FR" sz="2800" b="0" dirty="0">
                <a:latin typeface="Verdana" panose="020B0604030504040204" pitchFamily="34" charset="0"/>
                <a:ea typeface="Verdana" panose="020B0604030504040204" pitchFamily="34" charset="0"/>
                <a:cs typeface="Verdana" panose="020B0604030504040204" pitchFamily="34" charset="0"/>
              </a:rPr>
              <a:t>Dans le wagon à bestiaux</a:t>
            </a:r>
            <a:endParaRPr sz="2800" b="0" dirty="0">
              <a:latin typeface="Verdana" panose="020B0604030504040204" pitchFamily="34" charset="0"/>
              <a:ea typeface="Verdana" panose="020B0604030504040204" pitchFamily="34" charset="0"/>
            </a:endParaRPr>
          </a:p>
        </p:txBody>
      </p:sp>
      <p:pic>
        <p:nvPicPr>
          <p:cNvPr id="189" name="Image 2" descr="Image 2"/>
          <p:cNvPicPr>
            <a:picLocks noChangeAspect="1"/>
          </p:cNvPicPr>
          <p:nvPr/>
        </p:nvPicPr>
        <p:blipFill>
          <a:blip r:embed="rId2"/>
          <a:stretch>
            <a:fillRect/>
          </a:stretch>
        </p:blipFill>
        <p:spPr>
          <a:xfrm>
            <a:off x="4780963" y="896112"/>
            <a:ext cx="7190805" cy="5111496"/>
          </a:xfrm>
          <a:prstGeom prst="rect">
            <a:avLst/>
          </a:prstGeom>
          <a:ln w="12700">
            <a:miter lim="400000"/>
          </a:ln>
        </p:spPr>
      </p:pic>
      <p:sp>
        <p:nvSpPr>
          <p:cNvPr id="5" name="ZoneTexte 4">
            <a:extLst>
              <a:ext uri="{FF2B5EF4-FFF2-40B4-BE49-F238E27FC236}">
                <a16:creationId xmlns:a16="http://schemas.microsoft.com/office/drawing/2014/main" id="{F55DB9DA-7486-C52B-208E-4B29DB4BE465}"/>
              </a:ext>
            </a:extLst>
          </p:cNvPr>
          <p:cNvSpPr txBox="1"/>
          <p:nvPr/>
        </p:nvSpPr>
        <p:spPr>
          <a:xfrm>
            <a:off x="199447" y="605006"/>
            <a:ext cx="4231386" cy="59734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just" defTabSz="242315">
              <a:lnSpc>
                <a:spcPct val="100000"/>
              </a:lnSpc>
              <a:spcBef>
                <a:spcPts val="0"/>
              </a:spcBef>
              <a:buSzTx/>
              <a:buFontTx/>
              <a:buNone/>
              <a:defRPr sz="1590">
                <a:latin typeface="Times New Roman"/>
                <a:ea typeface="Times New Roman"/>
                <a:cs typeface="Times New Roman"/>
                <a:sym typeface="Times New Roman"/>
              </a:defRPr>
            </a:pPr>
            <a:r>
              <a:rPr lang="fr-FR" sz="1400" b="1" dirty="0">
                <a:latin typeface="Verdana" panose="020B0604030504040204" pitchFamily="34" charset="0"/>
                <a:ea typeface="Verdana" panose="020B0604030504040204" pitchFamily="34" charset="0"/>
                <a:cs typeface="Verdana" panose="020B0604030504040204" pitchFamily="34" charset="0"/>
              </a:rPr>
              <a:t>(maintenant nous étions couchés dans le noir c’est-à-dire imbriqués entassés </a:t>
            </a:r>
            <a:r>
              <a:rPr lang="fr-FR" sz="1400" dirty="0">
                <a:latin typeface="Verdana" panose="020B0604030504040204" pitchFamily="34" charset="0"/>
                <a:ea typeface="Verdana" panose="020B0604030504040204" pitchFamily="34" charset="0"/>
                <a:cs typeface="Verdana" panose="020B0604030504040204" pitchFamily="34" charset="0"/>
              </a:rPr>
              <a:t>au point de ne pas pouvoir bouger un bras ou une jambe sans rencontrer ou plutôt sans demander la permission à un autre bras ou une autre jambe, étouffant, la peur ruisselant sur nous nos poumons cherchant l’air comme des poissons sur le sec, le wagon arrêté une fois de plus dans la nuit on n’entendait rien d’autre que le bruit des respirations les poumons s’emplissant désespérément de</a:t>
            </a:r>
            <a:r>
              <a:rPr lang="fr-FR" sz="1400" b="1" dirty="0">
                <a:latin typeface="Verdana" panose="020B0604030504040204" pitchFamily="34" charset="0"/>
                <a:ea typeface="Verdana" panose="020B0604030504040204" pitchFamily="34" charset="0"/>
                <a:cs typeface="Verdana" panose="020B0604030504040204" pitchFamily="34" charset="0"/>
              </a:rPr>
              <a:t> cette épaisse moiteur cette puanteur s’exhalant des corps emmêlés comme si nous étions plus morts que des morts</a:t>
            </a:r>
            <a:r>
              <a:rPr lang="fr-FR" sz="1400" dirty="0">
                <a:latin typeface="Verdana" panose="020B0604030504040204" pitchFamily="34" charset="0"/>
                <a:ea typeface="Verdana" panose="020B0604030504040204" pitchFamily="34" charset="0"/>
                <a:cs typeface="Verdana" panose="020B0604030504040204" pitchFamily="34" charset="0"/>
              </a:rPr>
              <a:t> puisque nous étions capables de nous en rendre compte comme si l’obscurité les ténèbres… Et je pouvais les sentir les deviner grouillant rampant lentement les uns sur les autres comme des reptiles dans </a:t>
            </a:r>
            <a:r>
              <a:rPr lang="fr-FR" sz="1400" b="1" dirty="0">
                <a:latin typeface="Verdana" panose="020B0604030504040204" pitchFamily="34" charset="0"/>
                <a:ea typeface="Verdana" panose="020B0604030504040204" pitchFamily="34" charset="0"/>
                <a:cs typeface="Verdana" panose="020B0604030504040204" pitchFamily="34" charset="0"/>
              </a:rPr>
              <a:t>la suffocante odeur de déjections et de sueur</a:t>
            </a:r>
            <a:r>
              <a:rPr lang="fr-FR" sz="1400" dirty="0">
                <a:latin typeface="Verdana" panose="020B0604030504040204" pitchFamily="34" charset="0"/>
                <a:ea typeface="Verdana" panose="020B0604030504040204" pitchFamily="34" charset="0"/>
                <a:cs typeface="Verdana" panose="020B0604030504040204" pitchFamily="34" charset="0"/>
              </a:rPr>
              <a:t>, </a:t>
            </a:r>
            <a:r>
              <a:rPr lang="fr-FR" sz="1400" b="1" dirty="0">
                <a:latin typeface="Verdana" panose="020B0604030504040204" pitchFamily="34" charset="0"/>
                <a:ea typeface="Verdana" panose="020B0604030504040204" pitchFamily="34" charset="0"/>
                <a:cs typeface="Verdana" panose="020B0604030504040204" pitchFamily="34" charset="0"/>
              </a:rPr>
              <a:t>cherchant à me rappeler depuis combien de temps nous étions dans ce train un jour et une nuit ou une nuit un jour et une nuit mais cela n’avait aucun sens le temps n’existe pas</a:t>
            </a:r>
          </a:p>
          <a:p>
            <a:pPr marL="0" indent="0" algn="just" defTabSz="484631">
              <a:spcBef>
                <a:spcPts val="500"/>
              </a:spcBef>
              <a:buSzTx/>
              <a:buFontTx/>
              <a:buNone/>
              <a:defRPr sz="1483">
                <a:latin typeface="Times New Roman"/>
                <a:ea typeface="Times New Roman"/>
                <a:cs typeface="Times New Roman"/>
                <a:sym typeface="Times New Roman"/>
              </a:defRPr>
            </a:pPr>
            <a:r>
              <a:rPr lang="fr-FR" sz="1400" i="1" dirty="0">
                <a:latin typeface="Verdana" panose="020B0604030504040204" pitchFamily="34" charset="0"/>
                <a:ea typeface="Verdana" panose="020B0604030504040204" pitchFamily="34" charset="0"/>
                <a:cs typeface="Verdana" panose="020B0604030504040204" pitchFamily="34" charset="0"/>
              </a:rPr>
              <a:t>La Route des Flandres (</a:t>
            </a:r>
            <a:r>
              <a:rPr lang="fr-FR" sz="1400" dirty="0">
                <a:latin typeface="Verdana" panose="020B0604030504040204" pitchFamily="34" charset="0"/>
                <a:ea typeface="Verdana" panose="020B0604030504040204" pitchFamily="34" charset="0"/>
                <a:cs typeface="Verdana" panose="020B0604030504040204" pitchFamily="34" charset="0"/>
              </a:rPr>
              <a:t>I, p. 205)</a:t>
            </a:r>
          </a:p>
        </p:txBody>
      </p:sp>
      <p:sp>
        <p:nvSpPr>
          <p:cNvPr id="2" name="Espace réservé du numéro de diapositive 1">
            <a:extLst>
              <a:ext uri="{FF2B5EF4-FFF2-40B4-BE49-F238E27FC236}">
                <a16:creationId xmlns:a16="http://schemas.microsoft.com/office/drawing/2014/main" id="{99A89A26-1F3C-F12C-864B-2AD36E40A609}"/>
              </a:ext>
            </a:extLst>
          </p:cNvPr>
          <p:cNvSpPr>
            <a:spLocks noGrp="1"/>
          </p:cNvSpPr>
          <p:nvPr>
            <p:ph type="sldNum" sz="quarter" idx="2"/>
          </p:nvPr>
        </p:nvSpPr>
        <p:spPr/>
        <p:txBody>
          <a:bodyPr/>
          <a:lstStyle/>
          <a:p>
            <a:fld id="{86CB4B4D-7CA3-9044-876B-883B54F8677D}" type="slidenum">
              <a:rPr lang="fr-FR" smtClean="0"/>
              <a:t>21</a:t>
            </a:fld>
            <a:endParaRPr lang="fr-FR"/>
          </a:p>
        </p:txBody>
      </p:sp>
      <p:sp>
        <p:nvSpPr>
          <p:cNvPr id="3" name="ZoneTexte 2">
            <a:extLst>
              <a:ext uri="{FF2B5EF4-FFF2-40B4-BE49-F238E27FC236}">
                <a16:creationId xmlns:a16="http://schemas.microsoft.com/office/drawing/2014/main" id="{86210069-CE07-6647-8CDD-DD2FDEAF2926}"/>
              </a:ext>
            </a:extLst>
          </p:cNvPr>
          <p:cNvSpPr txBox="1"/>
          <p:nvPr/>
        </p:nvSpPr>
        <p:spPr>
          <a:xfrm>
            <a:off x="3628571" y="6168571"/>
            <a:ext cx="6647543" cy="738664"/>
          </a:xfrm>
          <a:prstGeom prst="rect">
            <a:avLst/>
          </a:prstGeom>
          <a:noFill/>
        </p:spPr>
        <p:txBody>
          <a:bodyPr wrap="square" rtlCol="0">
            <a:spAutoFit/>
          </a:bodyPr>
          <a:lstStyle/>
          <a:p>
            <a:pPr algn="ctr"/>
            <a:r>
              <a:rPr lang="fr-FR" sz="1200" dirty="0">
                <a:solidFill>
                  <a:schemeClr val="bg2">
                    <a:lumMod val="50000"/>
                  </a:schemeClr>
                </a:solidFill>
              </a:rPr>
              <a:t>Présentation Rob Roy/Claude Simon – Séminaire ALCS Arras </a:t>
            </a:r>
          </a:p>
          <a:p>
            <a:pPr algn="ctr"/>
            <a:r>
              <a:rPr lang="fr-FR" sz="1200" dirty="0">
                <a:solidFill>
                  <a:schemeClr val="bg2">
                    <a:lumMod val="50000"/>
                  </a:schemeClr>
                </a:solidFill>
              </a:rPr>
              <a:t>01.06.2024</a:t>
            </a:r>
          </a:p>
          <a:p>
            <a:endParaRPr lang="fr-FR"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dessin, croquis, illustration, Gravure&#10;&#10;Description générée automatiquement">
            <a:extLst>
              <a:ext uri="{FF2B5EF4-FFF2-40B4-BE49-F238E27FC236}">
                <a16:creationId xmlns:a16="http://schemas.microsoft.com/office/drawing/2014/main" id="{C4C97C7A-E9DB-9049-57BC-BFD4ECF8C9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149" y="791266"/>
            <a:ext cx="6048587" cy="4114800"/>
          </a:xfrm>
          <a:prstGeom prst="rect">
            <a:avLst/>
          </a:prstGeom>
        </p:spPr>
      </p:pic>
      <p:pic>
        <p:nvPicPr>
          <p:cNvPr id="9" name="Image 8" descr="Une image contenant dessin, croquis, écriture manuscrite, illustration&#10;&#10;Description générée automatiquement">
            <a:extLst>
              <a:ext uri="{FF2B5EF4-FFF2-40B4-BE49-F238E27FC236}">
                <a16:creationId xmlns:a16="http://schemas.microsoft.com/office/drawing/2014/main" id="{ECA7EDDE-B915-0FDF-2883-BBCF9B6DB2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5551" y="791266"/>
            <a:ext cx="5329353" cy="4115383"/>
          </a:xfrm>
          <a:prstGeom prst="rect">
            <a:avLst/>
          </a:prstGeom>
        </p:spPr>
      </p:pic>
      <p:sp>
        <p:nvSpPr>
          <p:cNvPr id="2" name="Espace réservé du numéro de diapositive 1">
            <a:extLst>
              <a:ext uri="{FF2B5EF4-FFF2-40B4-BE49-F238E27FC236}">
                <a16:creationId xmlns:a16="http://schemas.microsoft.com/office/drawing/2014/main" id="{7887AB2B-D446-790A-B59F-4DB4B4A1DC6A}"/>
              </a:ext>
            </a:extLst>
          </p:cNvPr>
          <p:cNvSpPr>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757575"/>
                </a:solidFill>
                <a:effectLst/>
                <a:uFillTx/>
                <a:latin typeface="Aptos"/>
                <a:ea typeface="Aptos"/>
                <a:cs typeface="Apto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9pPr>
          </a:lstStyle>
          <a:p>
            <a:fld id="{86CB4B4D-7CA3-9044-876B-883B54F8677D}" type="slidenum">
              <a:rPr lang="fr-FR" smtClean="0"/>
              <a:pPr/>
              <a:t>22</a:t>
            </a:fld>
            <a:endParaRPr lang="fr-FR"/>
          </a:p>
        </p:txBody>
      </p:sp>
      <p:sp>
        <p:nvSpPr>
          <p:cNvPr id="3" name="Espace réservé du pied de page 2">
            <a:extLst>
              <a:ext uri="{FF2B5EF4-FFF2-40B4-BE49-F238E27FC236}">
                <a16:creationId xmlns:a16="http://schemas.microsoft.com/office/drawing/2014/main" id="{2F157202-B27C-49C4-5A7A-6C87BDFC6598}"/>
              </a:ext>
            </a:extLst>
          </p:cNvPr>
          <p:cNvSpPr>
            <a:spLocks noGrp="1"/>
          </p:cNvSpPr>
          <p:nvPr>
            <p:ph type="ftr" sz="quarter" idx="11"/>
          </p:nvPr>
        </p:nvSpPr>
        <p:spPr/>
        <p:txBody>
          <a:bodyPr/>
          <a:lstStyle/>
          <a:p>
            <a:r>
              <a:rPr lang="fr-FR"/>
              <a:t>Présentation Rob Roy / Claude Simon – Séminaire ALCS Arras 01-06-2024</a:t>
            </a:r>
          </a:p>
        </p:txBody>
      </p:sp>
      <p:sp>
        <p:nvSpPr>
          <p:cNvPr id="4" name="ZoneTexte 3">
            <a:extLst>
              <a:ext uri="{FF2B5EF4-FFF2-40B4-BE49-F238E27FC236}">
                <a16:creationId xmlns:a16="http://schemas.microsoft.com/office/drawing/2014/main" id="{0DEAA93F-34E6-B51C-1676-4A4888441074}"/>
              </a:ext>
            </a:extLst>
          </p:cNvPr>
          <p:cNvSpPr txBox="1"/>
          <p:nvPr/>
        </p:nvSpPr>
        <p:spPr>
          <a:xfrm>
            <a:off x="2386584" y="5335765"/>
            <a:ext cx="1982209" cy="276999"/>
          </a:xfrm>
          <a:prstGeom prst="rect">
            <a:avLst/>
          </a:prstGeom>
          <a:noFill/>
        </p:spPr>
        <p:txBody>
          <a:bodyPr wrap="none" rtlCol="0">
            <a:spAutoFit/>
          </a:bodyPr>
          <a:lstStyle/>
          <a:p>
            <a:r>
              <a:rPr lang="fr-FR" sz="1200" dirty="0"/>
              <a:t>Arrêt du train des déportés </a:t>
            </a:r>
          </a:p>
        </p:txBody>
      </p:sp>
      <p:sp>
        <p:nvSpPr>
          <p:cNvPr id="5" name="ZoneTexte 4">
            <a:extLst>
              <a:ext uri="{FF2B5EF4-FFF2-40B4-BE49-F238E27FC236}">
                <a16:creationId xmlns:a16="http://schemas.microsoft.com/office/drawing/2014/main" id="{343E9BD1-3801-C43A-C6F1-310AF9DC2422}"/>
              </a:ext>
            </a:extLst>
          </p:cNvPr>
          <p:cNvSpPr txBox="1"/>
          <p:nvPr/>
        </p:nvSpPr>
        <p:spPr>
          <a:xfrm>
            <a:off x="7952232" y="5323629"/>
            <a:ext cx="2978379" cy="276999"/>
          </a:xfrm>
          <a:prstGeom prst="rect">
            <a:avLst/>
          </a:prstGeom>
          <a:noFill/>
        </p:spPr>
        <p:txBody>
          <a:bodyPr wrap="none" rtlCol="0">
            <a:spAutoFit/>
          </a:bodyPr>
          <a:lstStyle/>
          <a:p>
            <a:r>
              <a:rPr lang="fr-FR" sz="1200" dirty="0"/>
              <a:t>Séance de dépouillage à l’arrivée au camp</a:t>
            </a:r>
          </a:p>
        </p:txBody>
      </p:sp>
    </p:spTree>
    <p:extLst>
      <p:ext uri="{BB962C8B-B14F-4D97-AF65-F5344CB8AC3E}">
        <p14:creationId xmlns:p14="http://schemas.microsoft.com/office/powerpoint/2010/main" val="1680482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itre 1"/>
          <p:cNvSpPr txBox="1">
            <a:spLocks noGrp="1"/>
          </p:cNvSpPr>
          <p:nvPr>
            <p:ph type="title"/>
          </p:nvPr>
        </p:nvSpPr>
        <p:spPr>
          <a:xfrm>
            <a:off x="220092" y="255171"/>
            <a:ext cx="2907156" cy="5030061"/>
          </a:xfrm>
          <a:prstGeom prst="rect">
            <a:avLst/>
          </a:prstGeom>
        </p:spPr>
        <p:txBody>
          <a:bodyPr anchor="t">
            <a:noAutofit/>
          </a:bodyPr>
          <a:lstStyle>
            <a:lvl1pPr>
              <a:defRPr sz="2200" b="1">
                <a:latin typeface="+mj-lt"/>
                <a:ea typeface="+mj-ea"/>
                <a:cs typeface="+mj-cs"/>
                <a:sym typeface="Cambria"/>
              </a:defRPr>
            </a:lvl1pPr>
          </a:lstStyle>
          <a:p>
            <a:r>
              <a:rPr lang="fr-FR" sz="2400" b="0" dirty="0">
                <a:latin typeface="Verdana" panose="020B0604030504040204" pitchFamily="34" charset="0"/>
                <a:ea typeface="Verdana" panose="020B0604030504040204" pitchFamily="34" charset="0"/>
                <a:cs typeface="Verdana" panose="020B0604030504040204" pitchFamily="34" charset="0"/>
              </a:rPr>
              <a:t>Arrivée de Rob Roy au </a:t>
            </a:r>
            <a:r>
              <a:rPr lang="fr-FR" sz="2400" b="0" dirty="0">
                <a:latin typeface="Verdana" panose="020B0604030504040204" pitchFamily="34" charset="0"/>
                <a:ea typeface="Verdana" panose="020B0604030504040204" pitchFamily="34" charset="0"/>
              </a:rPr>
              <a:t>Stalag XVII B </a:t>
            </a:r>
            <a:r>
              <a:rPr sz="2400" b="0" dirty="0">
                <a:latin typeface="Verdana" panose="020B0604030504040204" pitchFamily="34" charset="0"/>
                <a:ea typeface="Verdana" panose="020B0604030504040204" pitchFamily="34" charset="0"/>
                <a:cs typeface="Verdana" panose="020B0604030504040204" pitchFamily="34" charset="0"/>
              </a:rPr>
              <a:t> </a:t>
            </a:r>
            <a:r>
              <a:rPr lang="fr-FR" sz="2400" b="0" dirty="0">
                <a:latin typeface="Verdana" panose="020B0604030504040204" pitchFamily="34" charset="0"/>
                <a:ea typeface="Verdana" panose="020B0604030504040204" pitchFamily="34" charset="0"/>
                <a:cs typeface="Verdana" panose="020B0604030504040204" pitchFamily="34" charset="0"/>
              </a:rPr>
              <a:t>à</a:t>
            </a:r>
            <a:r>
              <a:rPr sz="2400" b="0" dirty="0">
                <a:latin typeface="Verdana" panose="020B0604030504040204" pitchFamily="34" charset="0"/>
                <a:ea typeface="Verdana" panose="020B0604030504040204" pitchFamily="34" charset="0"/>
                <a:cs typeface="Verdana" panose="020B0604030504040204" pitchFamily="34" charset="0"/>
              </a:rPr>
              <a:t> </a:t>
            </a:r>
            <a:r>
              <a:rPr sz="2400" b="0" dirty="0" err="1">
                <a:latin typeface="Verdana" panose="020B0604030504040204" pitchFamily="34" charset="0"/>
                <a:ea typeface="Verdana" panose="020B0604030504040204" pitchFamily="34" charset="0"/>
                <a:cs typeface="Verdana" panose="020B0604030504040204" pitchFamily="34" charset="0"/>
              </a:rPr>
              <a:t>Krems</a:t>
            </a:r>
            <a:r>
              <a:rPr sz="2400" b="0" dirty="0">
                <a:latin typeface="Verdana" panose="020B0604030504040204" pitchFamily="34" charset="0"/>
                <a:ea typeface="Verdana" panose="020B0604030504040204" pitchFamily="34" charset="0"/>
                <a:cs typeface="Verdana" panose="020B0604030504040204" pitchFamily="34" charset="0"/>
              </a:rPr>
              <a:t> </a:t>
            </a:r>
            <a:r>
              <a:rPr lang="fr-FR" sz="2400" b="0" dirty="0">
                <a:latin typeface="Verdana" panose="020B0604030504040204" pitchFamily="34" charset="0"/>
                <a:ea typeface="Verdana" panose="020B0604030504040204" pitchFamily="34" charset="0"/>
                <a:cs typeface="Verdana" panose="020B0604030504040204" pitchFamily="34" charset="0"/>
              </a:rPr>
              <a:t>en Autriche le 25 août   trois mois après le transfert de Claude Simon au Stalag IV B de </a:t>
            </a:r>
            <a:r>
              <a:rPr lang="fr-FR" sz="2400" b="0" dirty="0" err="1">
                <a:latin typeface="Verdana" panose="020B0604030504040204" pitchFamily="34" charset="0"/>
                <a:ea typeface="Verdana" panose="020B0604030504040204" pitchFamily="34" charset="0"/>
                <a:cs typeface="Verdana" panose="020B0604030504040204" pitchFamily="34" charset="0"/>
              </a:rPr>
              <a:t>Muhlberg</a:t>
            </a:r>
            <a:r>
              <a:rPr lang="fr-FR" sz="2400" b="0" dirty="0">
                <a:latin typeface="Verdana" panose="020B0604030504040204" pitchFamily="34" charset="0"/>
                <a:ea typeface="Verdana" panose="020B0604030504040204" pitchFamily="34" charset="0"/>
                <a:cs typeface="Verdana" panose="020B0604030504040204" pitchFamily="34" charset="0"/>
              </a:rPr>
              <a:t>  en Allemagne</a:t>
            </a:r>
            <a:br>
              <a:rPr lang="fr-FR" sz="2400" dirty="0">
                <a:latin typeface="Verdana" panose="020B0604030504040204" pitchFamily="34" charset="0"/>
                <a:ea typeface="Verdana" panose="020B0604030504040204" pitchFamily="34" charset="0"/>
                <a:cs typeface="Verdana" panose="020B0604030504040204" pitchFamily="34" charset="0"/>
              </a:rPr>
            </a:br>
            <a:endParaRPr sz="2400" b="0" dirty="0">
              <a:latin typeface="Verdana" panose="020B0604030504040204" pitchFamily="34" charset="0"/>
              <a:ea typeface="Verdana" panose="020B0604030504040204" pitchFamily="34" charset="0"/>
              <a:cs typeface="Verdana" panose="020B0604030504040204" pitchFamily="34" charset="0"/>
            </a:endParaRPr>
          </a:p>
        </p:txBody>
      </p:sp>
      <p:pic>
        <p:nvPicPr>
          <p:cNvPr id="196" name="Espace réservé pour une image  2" descr="Espace réservé pour une image  2"/>
          <p:cNvPicPr>
            <a:picLocks noGrp="1" noChangeAspect="1"/>
          </p:cNvPicPr>
          <p:nvPr>
            <p:ph type="pic" idx="21"/>
          </p:nvPr>
        </p:nvPicPr>
        <p:blipFill>
          <a:blip r:embed="rId2"/>
          <a:stretch>
            <a:fillRect/>
          </a:stretch>
        </p:blipFill>
        <p:spPr>
          <a:prstGeom prst="rect">
            <a:avLst/>
          </a:prstGeom>
        </p:spPr>
      </p:pic>
      <p:pic>
        <p:nvPicPr>
          <p:cNvPr id="198" name="Espace réservé du contenu 4" descr="Espace réservé du contenu 4"/>
          <p:cNvPicPr>
            <a:picLocks noChangeAspect="1"/>
          </p:cNvPicPr>
          <p:nvPr/>
        </p:nvPicPr>
        <p:blipFill>
          <a:blip r:embed="rId3"/>
          <a:stretch>
            <a:fillRect/>
          </a:stretch>
        </p:blipFill>
        <p:spPr>
          <a:xfrm>
            <a:off x="3370765" y="255171"/>
            <a:ext cx="8538243" cy="5816445"/>
          </a:xfrm>
          <a:prstGeom prst="rect">
            <a:avLst/>
          </a:prstGeom>
          <a:ln w="12700">
            <a:miter lim="400000"/>
          </a:ln>
        </p:spPr>
      </p:pic>
      <p:sp>
        <p:nvSpPr>
          <p:cNvPr id="3" name="Espace réservé du numéro de diapositive 2">
            <a:extLst>
              <a:ext uri="{FF2B5EF4-FFF2-40B4-BE49-F238E27FC236}">
                <a16:creationId xmlns:a16="http://schemas.microsoft.com/office/drawing/2014/main" id="{2FE79C2A-54B4-D79B-48BA-7998ED4A308A}"/>
              </a:ext>
            </a:extLst>
          </p:cNvPr>
          <p:cNvSpPr>
            <a:spLocks noGrp="1"/>
          </p:cNvSpPr>
          <p:nvPr>
            <p:ph type="sldNum" sz="quarter" idx="2"/>
          </p:nvPr>
        </p:nvSpPr>
        <p:spPr/>
        <p:txBody>
          <a:bodyPr/>
          <a:lstStyle/>
          <a:p>
            <a:fld id="{86CB4B4D-7CA3-9044-876B-883B54F8677D}" type="slidenum">
              <a:rPr lang="fr-FR" smtClean="0"/>
              <a:t>23</a:t>
            </a:fld>
            <a:endParaRPr lang="fr-FR"/>
          </a:p>
        </p:txBody>
      </p:sp>
      <p:sp>
        <p:nvSpPr>
          <p:cNvPr id="2" name="ZoneTexte 1">
            <a:extLst>
              <a:ext uri="{FF2B5EF4-FFF2-40B4-BE49-F238E27FC236}">
                <a16:creationId xmlns:a16="http://schemas.microsoft.com/office/drawing/2014/main" id="{D969483D-C0D8-5A4F-B5DC-EF624B4C9188}"/>
              </a:ext>
            </a:extLst>
          </p:cNvPr>
          <p:cNvSpPr txBox="1"/>
          <p:nvPr/>
        </p:nvSpPr>
        <p:spPr>
          <a:xfrm>
            <a:off x="2815771" y="6270171"/>
            <a:ext cx="8026400" cy="738664"/>
          </a:xfrm>
          <a:prstGeom prst="rect">
            <a:avLst/>
          </a:prstGeom>
          <a:noFill/>
        </p:spPr>
        <p:txBody>
          <a:bodyPr wrap="square" rtlCol="0">
            <a:spAutoFit/>
          </a:bodyPr>
          <a:lstStyle/>
          <a:p>
            <a:pPr algn="ctr"/>
            <a:r>
              <a:rPr lang="fr-FR" sz="1200" dirty="0">
                <a:solidFill>
                  <a:schemeClr val="bg2">
                    <a:lumMod val="50000"/>
                  </a:schemeClr>
                </a:solidFill>
              </a:rPr>
              <a:t>Présentation Rob Roy/Claude Simon – Séminaire ALCS Arras </a:t>
            </a:r>
          </a:p>
          <a:p>
            <a:pPr algn="ctr"/>
            <a:r>
              <a:rPr lang="fr-FR" sz="1200" dirty="0">
                <a:solidFill>
                  <a:schemeClr val="bg2">
                    <a:lumMod val="50000"/>
                  </a:schemeClr>
                </a:solidFill>
              </a:rPr>
              <a:t>01.06.2024</a:t>
            </a:r>
          </a:p>
          <a:p>
            <a:endParaRPr lang="fr-FR" dirty="0"/>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 et de l’autre côté des vitres sales la paroi de bois goudronné d’une autre baraque semblable, et derrière — ils ne pouvaient pas les voir mais ils savaient qu’elles étaient là — la répétition monotone de la même baraque posée tous les dix mètres envi"/>
          <p:cNvSpPr txBox="1">
            <a:spLocks noGrp="1"/>
          </p:cNvSpPr>
          <p:nvPr>
            <p:ph type="body" sz="half" idx="1"/>
          </p:nvPr>
        </p:nvSpPr>
        <p:spPr>
          <a:xfrm>
            <a:off x="347472" y="992187"/>
            <a:ext cx="3932239" cy="4873626"/>
          </a:xfrm>
          <a:prstGeom prst="rect">
            <a:avLst/>
          </a:prstGeom>
        </p:spPr>
        <p:txBody>
          <a:bodyPr>
            <a:noAutofit/>
          </a:bodyPr>
          <a:lstStyle/>
          <a:p>
            <a:pPr algn="just" defTabSz="786384">
              <a:spcBef>
                <a:spcPts val="800"/>
              </a:spcBef>
              <a:defRPr sz="2064">
                <a:latin typeface="Times New Roman"/>
                <a:ea typeface="Times New Roman"/>
                <a:cs typeface="Times New Roman"/>
                <a:sym typeface="Times New Roman"/>
              </a:defRPr>
            </a:pPr>
            <a:r>
              <a:rPr sz="1400" dirty="0">
                <a:latin typeface="Verdana" panose="020B0604030504040204" pitchFamily="34" charset="0"/>
                <a:ea typeface="Verdana" panose="020B0604030504040204" pitchFamily="34" charset="0"/>
                <a:cs typeface="Verdana" panose="020B0604030504040204" pitchFamily="34" charset="0"/>
              </a:rPr>
              <a:t>[…] et de </a:t>
            </a:r>
            <a:r>
              <a:rPr sz="1400" dirty="0" err="1">
                <a:latin typeface="Verdana" panose="020B0604030504040204" pitchFamily="34" charset="0"/>
                <a:ea typeface="Verdana" panose="020B0604030504040204" pitchFamily="34" charset="0"/>
                <a:cs typeface="Verdana" panose="020B0604030504040204" pitchFamily="34" charset="0"/>
              </a:rPr>
              <a:t>l’autre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côté</a:t>
            </a:r>
            <a:r>
              <a:rPr sz="1400" dirty="0">
                <a:latin typeface="Verdana" panose="020B0604030504040204" pitchFamily="34" charset="0"/>
                <a:ea typeface="Verdana" panose="020B0604030504040204" pitchFamily="34" charset="0"/>
                <a:cs typeface="Verdana" panose="020B0604030504040204" pitchFamily="34" charset="0"/>
              </a:rPr>
              <a:t> des </a:t>
            </a:r>
            <a:r>
              <a:rPr sz="1400" dirty="0" err="1">
                <a:latin typeface="Verdana" panose="020B0604030504040204" pitchFamily="34" charset="0"/>
                <a:ea typeface="Verdana" panose="020B0604030504040204" pitchFamily="34" charset="0"/>
                <a:cs typeface="Verdana" panose="020B0604030504040204" pitchFamily="34" charset="0"/>
              </a:rPr>
              <a:t>vitres</a:t>
            </a:r>
            <a:r>
              <a:rPr sz="1400" dirty="0">
                <a:latin typeface="Verdana" panose="020B0604030504040204" pitchFamily="34" charset="0"/>
                <a:ea typeface="Verdana" panose="020B0604030504040204" pitchFamily="34" charset="0"/>
                <a:cs typeface="Verdana" panose="020B0604030504040204" pitchFamily="34" charset="0"/>
              </a:rPr>
              <a:t> sales la </a:t>
            </a:r>
            <a:r>
              <a:rPr sz="1400" dirty="0" err="1">
                <a:latin typeface="Verdana" panose="020B0604030504040204" pitchFamily="34" charset="0"/>
                <a:ea typeface="Verdana" panose="020B0604030504040204" pitchFamily="34" charset="0"/>
                <a:cs typeface="Verdana" panose="020B0604030504040204" pitchFamily="34" charset="0"/>
              </a:rPr>
              <a:t>paroi</a:t>
            </a:r>
            <a:r>
              <a:rPr sz="1400" dirty="0">
                <a:latin typeface="Verdana" panose="020B0604030504040204" pitchFamily="34" charset="0"/>
                <a:ea typeface="Verdana" panose="020B0604030504040204" pitchFamily="34" charset="0"/>
                <a:cs typeface="Verdana" panose="020B0604030504040204" pitchFamily="34" charset="0"/>
              </a:rPr>
              <a:t> de </a:t>
            </a:r>
            <a:r>
              <a:rPr sz="1400" dirty="0" err="1">
                <a:latin typeface="Verdana" panose="020B0604030504040204" pitchFamily="34" charset="0"/>
                <a:ea typeface="Verdana" panose="020B0604030504040204" pitchFamily="34" charset="0"/>
                <a:cs typeface="Verdana" panose="020B0604030504040204" pitchFamily="34" charset="0"/>
              </a:rPr>
              <a:t>bois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goudronné</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d’une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autre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baraque</a:t>
            </a:r>
            <a:r>
              <a:rPr sz="1400" dirty="0">
                <a:latin typeface="Verdana" panose="020B0604030504040204" pitchFamily="34" charset="0"/>
                <a:ea typeface="Verdana" panose="020B0604030504040204" pitchFamily="34" charset="0"/>
                <a:cs typeface="Verdana" panose="020B0604030504040204" pitchFamily="34" charset="0"/>
              </a:rPr>
              <a:t> semblable, et derrière — </a:t>
            </a:r>
            <a:r>
              <a:rPr sz="1400" dirty="0" err="1">
                <a:latin typeface="Verdana" panose="020B0604030504040204" pitchFamily="34" charset="0"/>
                <a:ea typeface="Verdana" panose="020B0604030504040204" pitchFamily="34" charset="0"/>
                <a:cs typeface="Verdana" panose="020B0604030504040204" pitchFamily="34" charset="0"/>
              </a:rPr>
              <a:t>ils</a:t>
            </a:r>
            <a:r>
              <a:rPr sz="1400" dirty="0">
                <a:latin typeface="Verdana" panose="020B0604030504040204" pitchFamily="34" charset="0"/>
                <a:ea typeface="Verdana" panose="020B0604030504040204" pitchFamily="34" charset="0"/>
                <a:cs typeface="Verdana" panose="020B0604030504040204" pitchFamily="34" charset="0"/>
              </a:rPr>
              <a:t> ne </a:t>
            </a:r>
            <a:r>
              <a:rPr sz="1400" dirty="0" err="1">
                <a:latin typeface="Verdana" panose="020B0604030504040204" pitchFamily="34" charset="0"/>
                <a:ea typeface="Verdana" panose="020B0604030504040204" pitchFamily="34" charset="0"/>
                <a:cs typeface="Verdana" panose="020B0604030504040204" pitchFamily="34" charset="0"/>
              </a:rPr>
              <a:t>pouvaient</a:t>
            </a:r>
            <a:r>
              <a:rPr sz="1400" dirty="0">
                <a:latin typeface="Verdana" panose="020B0604030504040204" pitchFamily="34" charset="0"/>
                <a:ea typeface="Verdana" panose="020B0604030504040204" pitchFamily="34" charset="0"/>
                <a:cs typeface="Verdana" panose="020B0604030504040204" pitchFamily="34" charset="0"/>
              </a:rPr>
              <a:t> pas les </a:t>
            </a:r>
            <a:r>
              <a:rPr sz="1400" dirty="0" err="1">
                <a:latin typeface="Verdana" panose="020B0604030504040204" pitchFamily="34" charset="0"/>
                <a:ea typeface="Verdana" panose="020B0604030504040204" pitchFamily="34" charset="0"/>
                <a:cs typeface="Verdana" panose="020B0604030504040204" pitchFamily="34" charset="0"/>
              </a:rPr>
              <a:t>voir</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mais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ils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savaient</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qu’elles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étaient</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là</a:t>
            </a:r>
            <a:r>
              <a:rPr sz="1400" dirty="0">
                <a:latin typeface="Verdana" panose="020B0604030504040204" pitchFamily="34" charset="0"/>
                <a:ea typeface="Verdana" panose="020B0604030504040204" pitchFamily="34" charset="0"/>
                <a:cs typeface="Verdana" panose="020B0604030504040204" pitchFamily="34" charset="0"/>
              </a:rPr>
              <a:t> — la </a:t>
            </a:r>
            <a:r>
              <a:rPr sz="1400" dirty="0" err="1">
                <a:latin typeface="Verdana" panose="020B0604030504040204" pitchFamily="34" charset="0"/>
                <a:ea typeface="Verdana" panose="020B0604030504040204" pitchFamily="34" charset="0"/>
                <a:cs typeface="Verdana" panose="020B0604030504040204" pitchFamily="34" charset="0"/>
              </a:rPr>
              <a:t>répétition</a:t>
            </a:r>
            <a:r>
              <a:rPr sz="1400" dirty="0">
                <a:latin typeface="Verdana" panose="020B0604030504040204" pitchFamily="34" charset="0"/>
                <a:ea typeface="Verdana" panose="020B0604030504040204" pitchFamily="34" charset="0"/>
                <a:cs typeface="Verdana" panose="020B0604030504040204" pitchFamily="34" charset="0"/>
              </a:rPr>
              <a:t> monotone de la </a:t>
            </a:r>
            <a:r>
              <a:rPr sz="1400" dirty="0" err="1">
                <a:latin typeface="Verdana" panose="020B0604030504040204" pitchFamily="34" charset="0"/>
                <a:ea typeface="Verdana" panose="020B0604030504040204" pitchFamily="34" charset="0"/>
                <a:cs typeface="Verdana" panose="020B0604030504040204" pitchFamily="34" charset="0"/>
              </a:rPr>
              <a:t>même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baraque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posée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tous</a:t>
            </a:r>
            <a:r>
              <a:rPr sz="1400" dirty="0">
                <a:latin typeface="Verdana" panose="020B0604030504040204" pitchFamily="34" charset="0"/>
                <a:ea typeface="Verdana" panose="020B0604030504040204" pitchFamily="34" charset="0"/>
                <a:cs typeface="Verdana" panose="020B0604030504040204" pitchFamily="34" charset="0"/>
              </a:rPr>
              <a:t> les dix </a:t>
            </a:r>
            <a:r>
              <a:rPr sz="1400" dirty="0" err="1">
                <a:latin typeface="Verdana" panose="020B0604030504040204" pitchFamily="34" charset="0"/>
                <a:ea typeface="Verdana" panose="020B0604030504040204" pitchFamily="34" charset="0"/>
                <a:cs typeface="Verdana" panose="020B0604030504040204" pitchFamily="34" charset="0"/>
              </a:rPr>
              <a:t>mètres</a:t>
            </a:r>
            <a:r>
              <a:rPr sz="1400" dirty="0">
                <a:latin typeface="Verdana" panose="020B0604030504040204" pitchFamily="34" charset="0"/>
                <a:ea typeface="Verdana" panose="020B0604030504040204" pitchFamily="34" charset="0"/>
                <a:cs typeface="Verdana" panose="020B0604030504040204" pitchFamily="34" charset="0"/>
              </a:rPr>
              <a:t> environ sur la </a:t>
            </a:r>
            <a:r>
              <a:rPr sz="1400" dirty="0" err="1">
                <a:latin typeface="Verdana" panose="020B0604030504040204" pitchFamily="34" charset="0"/>
                <a:ea typeface="Verdana" panose="020B0604030504040204" pitchFamily="34" charset="0"/>
                <a:cs typeface="Verdana" panose="020B0604030504040204" pitchFamily="34" charset="0"/>
              </a:rPr>
              <a:t>plaine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nue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alignées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toutes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pareilles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parallèles</a:t>
            </a:r>
            <a:r>
              <a:rPr sz="1400" dirty="0">
                <a:latin typeface="Verdana" panose="020B0604030504040204" pitchFamily="34" charset="0"/>
                <a:ea typeface="Verdana" panose="020B0604030504040204" pitchFamily="34" charset="0"/>
                <a:cs typeface="Verdana" panose="020B0604030504040204" pitchFamily="34" charset="0"/>
              </a:rPr>
              <a:t>, de </a:t>
            </a:r>
            <a:r>
              <a:rPr sz="1400" dirty="0" err="1">
                <a:latin typeface="Verdana" panose="020B0604030504040204" pitchFamily="34" charset="0"/>
                <a:ea typeface="Verdana" panose="020B0604030504040204" pitchFamily="34" charset="0"/>
                <a:cs typeface="Verdana" panose="020B0604030504040204" pitchFamily="34" charset="0"/>
              </a:rPr>
              <a:t>chaque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côté</a:t>
            </a:r>
            <a:r>
              <a:rPr sz="1400" dirty="0">
                <a:latin typeface="Verdana" panose="020B0604030504040204" pitchFamily="34" charset="0"/>
                <a:ea typeface="Verdana" panose="020B0604030504040204" pitchFamily="34" charset="0"/>
                <a:cs typeface="Verdana" panose="020B0604030504040204" pitchFamily="34" charset="0"/>
              </a:rPr>
              <a:t> de </a:t>
            </a:r>
            <a:r>
              <a:rPr sz="1400" dirty="0" err="1">
                <a:latin typeface="Verdana" panose="020B0604030504040204" pitchFamily="34" charset="0"/>
                <a:ea typeface="Verdana" panose="020B0604030504040204" pitchFamily="34" charset="0"/>
                <a:cs typeface="Verdana" panose="020B0604030504040204" pitchFamily="34" charset="0"/>
              </a:rPr>
              <a:t>ce</a:t>
            </a:r>
            <a:r>
              <a:rPr sz="1400" dirty="0">
                <a:latin typeface="Verdana" panose="020B0604030504040204" pitchFamily="34" charset="0"/>
                <a:ea typeface="Verdana" panose="020B0604030504040204" pitchFamily="34" charset="0"/>
                <a:cs typeface="Verdana" panose="020B0604030504040204" pitchFamily="34" charset="0"/>
              </a:rPr>
              <a:t> qui </a:t>
            </a:r>
            <a:r>
              <a:rPr sz="1400" dirty="0" err="1">
                <a:latin typeface="Verdana" panose="020B0604030504040204" pitchFamily="34" charset="0"/>
                <a:ea typeface="Verdana" panose="020B0604030504040204" pitchFamily="34" charset="0"/>
                <a:cs typeface="Verdana" panose="020B0604030504040204" pitchFamily="34" charset="0"/>
              </a:rPr>
              <a:t>était</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censé</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être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une</a:t>
            </a:r>
            <a:r>
              <a:rPr sz="1400" dirty="0">
                <a:latin typeface="Verdana" panose="020B0604030504040204" pitchFamily="34" charset="0"/>
                <a:ea typeface="Verdana" panose="020B0604030504040204" pitchFamily="34" charset="0"/>
                <a:cs typeface="Verdana" panose="020B0604030504040204" pitchFamily="34" charset="0"/>
              </a:rPr>
              <a:t> rue, des rues se </a:t>
            </a:r>
            <a:r>
              <a:rPr sz="1400" dirty="0" err="1">
                <a:latin typeface="Verdana" panose="020B0604030504040204" pitchFamily="34" charset="0"/>
                <a:ea typeface="Verdana" panose="020B0604030504040204" pitchFamily="34" charset="0"/>
                <a:cs typeface="Verdana" panose="020B0604030504040204" pitchFamily="34" charset="0"/>
              </a:rPr>
              <a:t>coupant</a:t>
            </a:r>
            <a:r>
              <a:rPr sz="1400" dirty="0">
                <a:latin typeface="Verdana" panose="020B0604030504040204" pitchFamily="34" charset="0"/>
                <a:ea typeface="Verdana" panose="020B0604030504040204" pitchFamily="34" charset="0"/>
                <a:cs typeface="Verdana" panose="020B0604030504040204" pitchFamily="34" charset="0"/>
              </a:rPr>
              <a:t> à angle droit, </a:t>
            </a:r>
            <a:r>
              <a:rPr sz="1400" dirty="0" err="1">
                <a:latin typeface="Verdana" panose="020B0604030504040204" pitchFamily="34" charset="0"/>
                <a:ea typeface="Verdana" panose="020B0604030504040204" pitchFamily="34" charset="0"/>
                <a:cs typeface="Verdana" panose="020B0604030504040204" pitchFamily="34" charset="0"/>
              </a:rPr>
              <a:t>dessinant</a:t>
            </a:r>
            <a:r>
              <a:rPr sz="1400" dirty="0">
                <a:latin typeface="Verdana" panose="020B0604030504040204" pitchFamily="34" charset="0"/>
                <a:ea typeface="Verdana" panose="020B0604030504040204" pitchFamily="34" charset="0"/>
                <a:cs typeface="Verdana" panose="020B0604030504040204" pitchFamily="34" charset="0"/>
              </a:rPr>
              <a:t> un quadrillage </a:t>
            </a:r>
            <a:r>
              <a:rPr sz="1400" dirty="0" err="1">
                <a:latin typeface="Verdana" panose="020B0604030504040204" pitchFamily="34" charset="0"/>
                <a:ea typeface="Verdana" panose="020B0604030504040204" pitchFamily="34" charset="0"/>
                <a:cs typeface="Verdana" panose="020B0604030504040204" pitchFamily="34" charset="0"/>
              </a:rPr>
              <a:t>régulier</a:t>
            </a:r>
            <a:r>
              <a:rPr sz="1400" dirty="0">
                <a:latin typeface="Verdana" panose="020B0604030504040204" pitchFamily="34" charset="0"/>
                <a:ea typeface="Verdana" panose="020B0604030504040204" pitchFamily="34" charset="0"/>
                <a:cs typeface="Verdana" panose="020B0604030504040204" pitchFamily="34" charset="0"/>
              </a:rPr>
              <a:t>, les </a:t>
            </a:r>
            <a:r>
              <a:rPr sz="1400" dirty="0" err="1">
                <a:latin typeface="Verdana" panose="020B0604030504040204" pitchFamily="34" charset="0"/>
                <a:ea typeface="Verdana" panose="020B0604030504040204" pitchFamily="34" charset="0"/>
                <a:cs typeface="Verdana" panose="020B0604030504040204" pitchFamily="34" charset="0"/>
              </a:rPr>
              <a:t>baraques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toutes</a:t>
            </a:r>
            <a:r>
              <a:rPr sz="1400" dirty="0">
                <a:latin typeface="Verdana" panose="020B0604030504040204" pitchFamily="34" charset="0"/>
                <a:ea typeface="Verdana" panose="020B0604030504040204" pitchFamily="34" charset="0"/>
                <a:cs typeface="Verdana" panose="020B0604030504040204" pitchFamily="34" charset="0"/>
              </a:rPr>
              <a:t> dans le </a:t>
            </a:r>
            <a:r>
              <a:rPr sz="1400" dirty="0" err="1">
                <a:latin typeface="Verdana" panose="020B0604030504040204" pitchFamily="34" charset="0"/>
                <a:ea typeface="Verdana" panose="020B0604030504040204" pitchFamily="34" charset="0"/>
                <a:cs typeface="Verdana" panose="020B0604030504040204" pitchFamily="34" charset="0"/>
              </a:rPr>
              <a:t>même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sens</a:t>
            </a:r>
            <a:r>
              <a:rPr sz="1400" dirty="0">
                <a:latin typeface="Verdana" panose="020B0604030504040204" pitchFamily="34" charset="0"/>
                <a:ea typeface="Verdana" panose="020B0604030504040204" pitchFamily="34" charset="0"/>
                <a:cs typeface="Verdana" panose="020B0604030504040204" pitchFamily="34" charset="0"/>
              </a:rPr>
              <a:t>, basses, </a:t>
            </a:r>
            <a:r>
              <a:rPr sz="1400" dirty="0" err="1">
                <a:latin typeface="Verdana" panose="020B0604030504040204" pitchFamily="34" charset="0"/>
                <a:ea typeface="Verdana" panose="020B0604030504040204" pitchFamily="34" charset="0"/>
                <a:cs typeface="Verdana" panose="020B0604030504040204" pitchFamily="34" charset="0"/>
              </a:rPr>
              <a:t>sombres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allongées</a:t>
            </a:r>
            <a:r>
              <a:rPr sz="1400" dirty="0">
                <a:latin typeface="Verdana" panose="020B0604030504040204" pitchFamily="34" charset="0"/>
                <a:ea typeface="Verdana" panose="020B0604030504040204" pitchFamily="34" charset="0"/>
                <a:cs typeface="Verdana" panose="020B0604030504040204" pitchFamily="34" charset="0"/>
              </a:rPr>
              <a:t>,</a:t>
            </a:r>
          </a:p>
          <a:p>
            <a:pPr defTabSz="786384">
              <a:spcBef>
                <a:spcPts val="800"/>
              </a:spcBef>
              <a:defRPr sz="2064">
                <a:latin typeface="Times New Roman"/>
                <a:ea typeface="Times New Roman"/>
                <a:cs typeface="Times New Roman"/>
                <a:sym typeface="Times New Roman"/>
              </a:defRPr>
            </a:pPr>
            <a:endParaRPr sz="1400" dirty="0">
              <a:latin typeface="Verdana" panose="020B0604030504040204" pitchFamily="34" charset="0"/>
              <a:ea typeface="Verdana" panose="020B0604030504040204" pitchFamily="34" charset="0"/>
              <a:cs typeface="Verdana" panose="020B0604030504040204" pitchFamily="34" charset="0"/>
            </a:endParaRPr>
          </a:p>
          <a:p>
            <a:pPr defTabSz="786384">
              <a:spcBef>
                <a:spcPts val="800"/>
              </a:spcBef>
              <a:defRPr sz="2064" i="1">
                <a:latin typeface="Times New Roman"/>
                <a:ea typeface="Times New Roman"/>
                <a:cs typeface="Times New Roman"/>
                <a:sym typeface="Times New Roman"/>
              </a:defRPr>
            </a:pPr>
            <a:r>
              <a:rPr sz="1400" dirty="0">
                <a:latin typeface="Verdana" panose="020B0604030504040204" pitchFamily="34" charset="0"/>
                <a:ea typeface="Verdana" panose="020B0604030504040204" pitchFamily="34" charset="0"/>
                <a:cs typeface="Verdana" panose="020B0604030504040204" pitchFamily="34" charset="0"/>
              </a:rPr>
              <a:t>La Route des </a:t>
            </a:r>
            <a:r>
              <a:rPr sz="1400" dirty="0" err="1">
                <a:latin typeface="Verdana" panose="020B0604030504040204" pitchFamily="34" charset="0"/>
                <a:ea typeface="Verdana" panose="020B0604030504040204" pitchFamily="34" charset="0"/>
                <a:cs typeface="Verdana" panose="020B0604030504040204" pitchFamily="34" charset="0"/>
              </a:rPr>
              <a:t>Flandres</a:t>
            </a:r>
            <a:r>
              <a:rPr sz="1400" dirty="0">
                <a:latin typeface="Verdana" panose="020B0604030504040204" pitchFamily="34" charset="0"/>
                <a:ea typeface="Verdana" panose="020B0604030504040204" pitchFamily="34" charset="0"/>
                <a:cs typeface="Verdana" panose="020B0604030504040204" pitchFamily="34" charset="0"/>
              </a:rPr>
              <a:t> (</a:t>
            </a:r>
            <a:r>
              <a:rPr sz="1400" i="0" dirty="0">
                <a:latin typeface="Verdana" panose="020B0604030504040204" pitchFamily="34" charset="0"/>
                <a:ea typeface="Verdana" panose="020B0604030504040204" pitchFamily="34" charset="0"/>
                <a:cs typeface="Verdana" panose="020B0604030504040204" pitchFamily="34" charset="0"/>
              </a:rPr>
              <a:t>I, p. 274)</a:t>
            </a:r>
          </a:p>
        </p:txBody>
      </p:sp>
      <p:pic>
        <p:nvPicPr>
          <p:cNvPr id="9" name="Espace réservé pour une image  8" descr="Une image contenant dessin, croquis, maison, Dessin d’enfant&#10;&#10;Description générée automatiquement">
            <a:extLst>
              <a:ext uri="{FF2B5EF4-FFF2-40B4-BE49-F238E27FC236}">
                <a16:creationId xmlns:a16="http://schemas.microsoft.com/office/drawing/2014/main" id="{E8D78B23-9A91-7AFA-B203-B108C5F7D9D9}"/>
              </a:ext>
            </a:extLst>
          </p:cNvPr>
          <p:cNvPicPr>
            <a:picLocks noGrp="1" noChangeAspect="1"/>
          </p:cNvPicPr>
          <p:nvPr>
            <p:ph type="pic" sz="half" idx="21"/>
          </p:nvPr>
        </p:nvPicPr>
        <p:blipFill>
          <a:blip r:embed="rId2" cstate="print">
            <a:extLst>
              <a:ext uri="{28A0092B-C50C-407E-A947-70E740481C1C}">
                <a14:useLocalDpi xmlns:a14="http://schemas.microsoft.com/office/drawing/2010/main" val="0"/>
              </a:ext>
            </a:extLst>
          </a:blip>
          <a:srcRect l="3504" r="3504"/>
          <a:stretch>
            <a:fillRect/>
          </a:stretch>
        </p:blipFill>
        <p:spPr>
          <a:xfrm>
            <a:off x="5180012" y="691539"/>
            <a:ext cx="6571299" cy="5188756"/>
          </a:xfrm>
        </p:spPr>
      </p:pic>
      <p:sp>
        <p:nvSpPr>
          <p:cNvPr id="2" name="ZoneTexte 1">
            <a:extLst>
              <a:ext uri="{FF2B5EF4-FFF2-40B4-BE49-F238E27FC236}">
                <a16:creationId xmlns:a16="http://schemas.microsoft.com/office/drawing/2014/main" id="{DE41EDBF-7260-F11A-42AF-0AFDB0B80785}"/>
              </a:ext>
            </a:extLst>
          </p:cNvPr>
          <p:cNvSpPr txBox="1"/>
          <p:nvPr/>
        </p:nvSpPr>
        <p:spPr>
          <a:xfrm>
            <a:off x="347472" y="168321"/>
            <a:ext cx="2179441"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0000"/>
                </a:solidFill>
                <a:effectLst/>
                <a:uFillTx/>
                <a:latin typeface="Aptos"/>
                <a:ea typeface="Aptos"/>
                <a:cs typeface="Aptos"/>
                <a:sym typeface="Aptos"/>
              </a:rPr>
              <a:t>Les baraques</a:t>
            </a:r>
          </a:p>
        </p:txBody>
      </p:sp>
      <p:sp>
        <p:nvSpPr>
          <p:cNvPr id="4" name="Espace réservé du numéro de diapositive 3">
            <a:extLst>
              <a:ext uri="{FF2B5EF4-FFF2-40B4-BE49-F238E27FC236}">
                <a16:creationId xmlns:a16="http://schemas.microsoft.com/office/drawing/2014/main" id="{B1E253B5-4DF6-64F1-0395-CB59567FA241}"/>
              </a:ext>
            </a:extLst>
          </p:cNvPr>
          <p:cNvSpPr>
            <a:spLocks noGrp="1"/>
          </p:cNvSpPr>
          <p:nvPr>
            <p:ph type="sldNum" sz="quarter" idx="2"/>
          </p:nvPr>
        </p:nvSpPr>
        <p:spPr/>
        <p:txBody>
          <a:bodyPr/>
          <a:lstStyle/>
          <a:p>
            <a:fld id="{86CB4B4D-7CA3-9044-876B-883B54F8677D}" type="slidenum">
              <a:rPr lang="fr-FR" smtClean="0"/>
              <a:t>24</a:t>
            </a:fld>
            <a:endParaRPr lang="fr-FR"/>
          </a:p>
        </p:txBody>
      </p:sp>
      <p:sp>
        <p:nvSpPr>
          <p:cNvPr id="3" name="ZoneTexte 2">
            <a:extLst>
              <a:ext uri="{FF2B5EF4-FFF2-40B4-BE49-F238E27FC236}">
                <a16:creationId xmlns:a16="http://schemas.microsoft.com/office/drawing/2014/main" id="{7698E918-372C-B444-99FF-982B48EF5A78}"/>
              </a:ext>
            </a:extLst>
          </p:cNvPr>
          <p:cNvSpPr txBox="1"/>
          <p:nvPr/>
        </p:nvSpPr>
        <p:spPr>
          <a:xfrm>
            <a:off x="2526913" y="5987018"/>
            <a:ext cx="7604058" cy="738664"/>
          </a:xfrm>
          <a:prstGeom prst="rect">
            <a:avLst/>
          </a:prstGeom>
          <a:noFill/>
        </p:spPr>
        <p:txBody>
          <a:bodyPr wrap="square" rtlCol="0">
            <a:spAutoFit/>
          </a:bodyPr>
          <a:lstStyle/>
          <a:p>
            <a:pPr algn="ctr"/>
            <a:r>
              <a:rPr lang="fr-FR" sz="1200" dirty="0">
                <a:solidFill>
                  <a:schemeClr val="bg2">
                    <a:lumMod val="50000"/>
                  </a:schemeClr>
                </a:solidFill>
              </a:rPr>
              <a:t>Présentation Rob Roy/Claude Simon – Séminaire ALCS Arras </a:t>
            </a:r>
          </a:p>
          <a:p>
            <a:pPr algn="ctr"/>
            <a:r>
              <a:rPr lang="fr-FR" sz="1200" dirty="0">
                <a:solidFill>
                  <a:schemeClr val="bg2">
                    <a:lumMod val="50000"/>
                  </a:schemeClr>
                </a:solidFill>
              </a:rPr>
              <a:t>01.06.2024</a:t>
            </a:r>
          </a:p>
          <a:p>
            <a:endParaRPr lang="fr-FR" dirty="0"/>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À l’intérieur des baraques"/>
          <p:cNvSpPr txBox="1">
            <a:spLocks noGrp="1"/>
          </p:cNvSpPr>
          <p:nvPr>
            <p:ph type="title"/>
          </p:nvPr>
        </p:nvSpPr>
        <p:spPr>
          <a:xfrm>
            <a:off x="0" y="12091"/>
            <a:ext cx="4892040" cy="618903"/>
          </a:xfrm>
          <a:prstGeom prst="rect">
            <a:avLst/>
          </a:prstGeom>
        </p:spPr>
        <p:txBody>
          <a:bodyPr>
            <a:noAutofit/>
          </a:bodyPr>
          <a:lstStyle/>
          <a:p>
            <a:pPr algn="ctr" defTabSz="777240">
              <a:defRPr sz="2040">
                <a:latin typeface="+mj-lt"/>
                <a:ea typeface="+mj-ea"/>
                <a:cs typeface="+mj-cs"/>
                <a:sym typeface="Cambria"/>
              </a:defRPr>
            </a:pPr>
            <a:r>
              <a:rPr lang="fr-FR" sz="2800" dirty="0">
                <a:latin typeface="Verdana" panose="020B0604030504040204" pitchFamily="34" charset="0"/>
                <a:ea typeface="Verdana" panose="020B0604030504040204" pitchFamily="34" charset="0"/>
              </a:rPr>
              <a:t>À l'intérieur des baraques </a:t>
            </a:r>
            <a:endParaRPr sz="2800" dirty="0">
              <a:latin typeface="Verdana" panose="020B0604030504040204" pitchFamily="34" charset="0"/>
              <a:ea typeface="Verdana" panose="020B0604030504040204" pitchFamily="34" charset="0"/>
            </a:endParaRPr>
          </a:p>
        </p:txBody>
      </p:sp>
      <p:sp>
        <p:nvSpPr>
          <p:cNvPr id="208" name="[…] et tous les deux (Georges et Blum) assis les jambes pendantes sur le rebord de leur couchette, en train d’essayer de se figurer qu’ils n’avaient pas faim (ce qui était encore assez facile, parce qu’un homme peut arriver à se faire croire à peu près n"/>
          <p:cNvSpPr txBox="1">
            <a:spLocks noGrp="1"/>
          </p:cNvSpPr>
          <p:nvPr>
            <p:ph type="body" sz="half" idx="1"/>
          </p:nvPr>
        </p:nvSpPr>
        <p:spPr>
          <a:xfrm>
            <a:off x="215585" y="890092"/>
            <a:ext cx="4801809" cy="5077816"/>
          </a:xfrm>
          <a:prstGeom prst="rect">
            <a:avLst/>
          </a:prstGeom>
        </p:spPr>
        <p:txBody>
          <a:bodyPr>
            <a:noAutofit/>
          </a:bodyPr>
          <a:lstStyle/>
          <a:p>
            <a:pPr algn="just" defTabSz="813816">
              <a:spcBef>
                <a:spcPts val="800"/>
              </a:spcBef>
              <a:defRPr sz="1958">
                <a:latin typeface="Times New Roman"/>
                <a:ea typeface="Times New Roman"/>
                <a:cs typeface="Times New Roman"/>
                <a:sym typeface="Times New Roman"/>
              </a:defRPr>
            </a:pPr>
            <a:r>
              <a:rPr sz="1400" dirty="0">
                <a:latin typeface="Verdana" panose="020B0604030504040204" pitchFamily="34" charset="0"/>
                <a:ea typeface="Verdana" panose="020B0604030504040204" pitchFamily="34" charset="0"/>
                <a:cs typeface="Verdana" panose="020B0604030504040204" pitchFamily="34" charset="0"/>
              </a:rPr>
              <a:t>[…] et </a:t>
            </a:r>
            <a:r>
              <a:rPr sz="1400" dirty="0" err="1">
                <a:latin typeface="Verdana" panose="020B0604030504040204" pitchFamily="34" charset="0"/>
                <a:ea typeface="Verdana" panose="020B0604030504040204" pitchFamily="34" charset="0"/>
                <a:cs typeface="Verdana" panose="020B0604030504040204" pitchFamily="34" charset="0"/>
              </a:rPr>
              <a:t>tous</a:t>
            </a:r>
            <a:r>
              <a:rPr sz="1400" dirty="0">
                <a:latin typeface="Verdana" panose="020B0604030504040204" pitchFamily="34" charset="0"/>
                <a:ea typeface="Verdana" panose="020B0604030504040204" pitchFamily="34" charset="0"/>
                <a:cs typeface="Verdana" panose="020B0604030504040204" pitchFamily="34" charset="0"/>
              </a:rPr>
              <a:t> les deux (Georges et Blum) </a:t>
            </a:r>
            <a:r>
              <a:rPr sz="1400" dirty="0" err="1">
                <a:latin typeface="Verdana" panose="020B0604030504040204" pitchFamily="34" charset="0"/>
                <a:ea typeface="Verdana" panose="020B0604030504040204" pitchFamily="34" charset="0"/>
                <a:cs typeface="Verdana" panose="020B0604030504040204" pitchFamily="34" charset="0"/>
              </a:rPr>
              <a:t>assis</a:t>
            </a:r>
            <a:r>
              <a:rPr sz="1400" dirty="0">
                <a:latin typeface="Verdana" panose="020B0604030504040204" pitchFamily="34" charset="0"/>
                <a:ea typeface="Verdana" panose="020B0604030504040204" pitchFamily="34" charset="0"/>
                <a:cs typeface="Verdana" panose="020B0604030504040204" pitchFamily="34" charset="0"/>
              </a:rPr>
              <a:t> les jambes </a:t>
            </a:r>
            <a:r>
              <a:rPr sz="1400" dirty="0" err="1">
                <a:latin typeface="Verdana" panose="020B0604030504040204" pitchFamily="34" charset="0"/>
                <a:ea typeface="Verdana" panose="020B0604030504040204" pitchFamily="34" charset="0"/>
                <a:cs typeface="Verdana" panose="020B0604030504040204" pitchFamily="34" charset="0"/>
              </a:rPr>
              <a:t>pendantes</a:t>
            </a:r>
            <a:r>
              <a:rPr sz="1400" dirty="0">
                <a:latin typeface="Verdana" panose="020B0604030504040204" pitchFamily="34" charset="0"/>
                <a:ea typeface="Verdana" panose="020B0604030504040204" pitchFamily="34" charset="0"/>
                <a:cs typeface="Verdana" panose="020B0604030504040204" pitchFamily="34" charset="0"/>
              </a:rPr>
              <a:t> sur le </a:t>
            </a:r>
            <a:r>
              <a:rPr sz="1400" dirty="0" err="1">
                <a:latin typeface="Verdana" panose="020B0604030504040204" pitchFamily="34" charset="0"/>
                <a:ea typeface="Verdana" panose="020B0604030504040204" pitchFamily="34" charset="0"/>
                <a:cs typeface="Verdana" panose="020B0604030504040204" pitchFamily="34" charset="0"/>
              </a:rPr>
              <a:t>rebord</a:t>
            </a:r>
            <a:r>
              <a:rPr sz="1400" dirty="0">
                <a:latin typeface="Verdana" panose="020B0604030504040204" pitchFamily="34" charset="0"/>
                <a:ea typeface="Verdana" panose="020B0604030504040204" pitchFamily="34" charset="0"/>
                <a:cs typeface="Verdana" panose="020B0604030504040204" pitchFamily="34" charset="0"/>
              </a:rPr>
              <a:t> de </a:t>
            </a:r>
            <a:r>
              <a:rPr sz="1400" dirty="0" err="1">
                <a:latin typeface="Verdana" panose="020B0604030504040204" pitchFamily="34" charset="0"/>
                <a:ea typeface="Verdana" panose="020B0604030504040204" pitchFamily="34" charset="0"/>
                <a:cs typeface="Verdana" panose="020B0604030504040204" pitchFamily="34" charset="0"/>
              </a:rPr>
              <a:t>leur</a:t>
            </a:r>
            <a:r>
              <a:rPr sz="1400" dirty="0">
                <a:latin typeface="Verdana" panose="020B0604030504040204" pitchFamily="34" charset="0"/>
                <a:ea typeface="Verdana" panose="020B0604030504040204" pitchFamily="34" charset="0"/>
                <a:cs typeface="Verdana" panose="020B0604030504040204" pitchFamily="34" charset="0"/>
              </a:rPr>
              <a:t> couchette, </a:t>
            </a:r>
            <a:r>
              <a:rPr sz="1400" dirty="0" err="1">
                <a:latin typeface="Verdana" panose="020B0604030504040204" pitchFamily="34" charset="0"/>
                <a:ea typeface="Verdana" panose="020B0604030504040204" pitchFamily="34" charset="0"/>
                <a:cs typeface="Verdana" panose="020B0604030504040204" pitchFamily="34" charset="0"/>
              </a:rPr>
              <a:t>en</a:t>
            </a:r>
            <a:r>
              <a:rPr sz="1400" dirty="0">
                <a:latin typeface="Verdana" panose="020B0604030504040204" pitchFamily="34" charset="0"/>
                <a:ea typeface="Verdana" panose="020B0604030504040204" pitchFamily="34" charset="0"/>
                <a:cs typeface="Verdana" panose="020B0604030504040204" pitchFamily="34" charset="0"/>
              </a:rPr>
              <a:t> train </a:t>
            </a:r>
            <a:r>
              <a:rPr sz="1400" dirty="0" err="1">
                <a:latin typeface="Verdana" panose="020B0604030504040204" pitchFamily="34" charset="0"/>
                <a:ea typeface="Verdana" panose="020B0604030504040204" pitchFamily="34" charset="0"/>
                <a:cs typeface="Verdana" panose="020B0604030504040204" pitchFamily="34" charset="0"/>
              </a:rPr>
              <a:t>d’essayer</a:t>
            </a:r>
            <a:r>
              <a:rPr sz="1400" dirty="0">
                <a:latin typeface="Verdana" panose="020B0604030504040204" pitchFamily="34" charset="0"/>
                <a:ea typeface="Verdana" panose="020B0604030504040204" pitchFamily="34" charset="0"/>
                <a:cs typeface="Verdana" panose="020B0604030504040204" pitchFamily="34" charset="0"/>
              </a:rPr>
              <a:t> de se figurer </a:t>
            </a:r>
            <a:r>
              <a:rPr sz="1400" dirty="0" err="1">
                <a:latin typeface="Verdana" panose="020B0604030504040204" pitchFamily="34" charset="0"/>
                <a:ea typeface="Verdana" panose="020B0604030504040204" pitchFamily="34" charset="0"/>
                <a:cs typeface="Verdana" panose="020B0604030504040204" pitchFamily="34" charset="0"/>
              </a:rPr>
              <a:t>qu’ils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n’avaient</a:t>
            </a:r>
            <a:r>
              <a:rPr sz="1400" dirty="0">
                <a:latin typeface="Verdana" panose="020B0604030504040204" pitchFamily="34" charset="0"/>
                <a:ea typeface="Verdana" panose="020B0604030504040204" pitchFamily="34" charset="0"/>
                <a:cs typeface="Verdana" panose="020B0604030504040204" pitchFamily="34" charset="0"/>
              </a:rPr>
              <a:t> pas </a:t>
            </a:r>
            <a:r>
              <a:rPr sz="1400" dirty="0" err="1">
                <a:latin typeface="Verdana" panose="020B0604030504040204" pitchFamily="34" charset="0"/>
                <a:ea typeface="Verdana" panose="020B0604030504040204" pitchFamily="34" charset="0"/>
                <a:cs typeface="Verdana" panose="020B0604030504040204" pitchFamily="34" charset="0"/>
              </a:rPr>
              <a:t>faim</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ce</a:t>
            </a:r>
            <a:r>
              <a:rPr sz="1400" dirty="0">
                <a:latin typeface="Verdana" panose="020B0604030504040204" pitchFamily="34" charset="0"/>
                <a:ea typeface="Verdana" panose="020B0604030504040204" pitchFamily="34" charset="0"/>
                <a:cs typeface="Verdana" panose="020B0604030504040204" pitchFamily="34" charset="0"/>
              </a:rPr>
              <a:t> qui </a:t>
            </a:r>
            <a:r>
              <a:rPr sz="1400" dirty="0" err="1">
                <a:latin typeface="Verdana" panose="020B0604030504040204" pitchFamily="34" charset="0"/>
                <a:ea typeface="Verdana" panose="020B0604030504040204" pitchFamily="34" charset="0"/>
                <a:cs typeface="Verdana" panose="020B0604030504040204" pitchFamily="34" charset="0"/>
              </a:rPr>
              <a:t>était</a:t>
            </a:r>
            <a:r>
              <a:rPr sz="1400" dirty="0">
                <a:latin typeface="Verdana" panose="020B0604030504040204" pitchFamily="34" charset="0"/>
                <a:ea typeface="Verdana" panose="020B0604030504040204" pitchFamily="34" charset="0"/>
                <a:cs typeface="Verdana" panose="020B0604030504040204" pitchFamily="34" charset="0"/>
              </a:rPr>
              <a:t> encore </a:t>
            </a:r>
            <a:r>
              <a:rPr sz="1400" dirty="0" err="1">
                <a:latin typeface="Verdana" panose="020B0604030504040204" pitchFamily="34" charset="0"/>
                <a:ea typeface="Verdana" panose="020B0604030504040204" pitchFamily="34" charset="0"/>
                <a:cs typeface="Verdana" panose="020B0604030504040204" pitchFamily="34" charset="0"/>
              </a:rPr>
              <a:t>assez</a:t>
            </a:r>
            <a:r>
              <a:rPr sz="1400" dirty="0">
                <a:latin typeface="Verdana" panose="020B0604030504040204" pitchFamily="34" charset="0"/>
                <a:ea typeface="Verdana" panose="020B0604030504040204" pitchFamily="34" charset="0"/>
                <a:cs typeface="Verdana" panose="020B0604030504040204" pitchFamily="34" charset="0"/>
              </a:rPr>
              <a:t> facile, </a:t>
            </a:r>
            <a:r>
              <a:rPr sz="1400" dirty="0" err="1">
                <a:latin typeface="Verdana" panose="020B0604030504040204" pitchFamily="34" charset="0"/>
                <a:ea typeface="Verdana" panose="020B0604030504040204" pitchFamily="34" charset="0"/>
                <a:cs typeface="Verdana" panose="020B0604030504040204" pitchFamily="34" charset="0"/>
              </a:rPr>
              <a:t>parce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qu’un</a:t>
            </a:r>
            <a:r>
              <a:rPr sz="1400" dirty="0">
                <a:latin typeface="Verdana" panose="020B0604030504040204" pitchFamily="34" charset="0"/>
                <a:ea typeface="Verdana" panose="020B0604030504040204" pitchFamily="34" charset="0"/>
                <a:cs typeface="Verdana" panose="020B0604030504040204" pitchFamily="34" charset="0"/>
              </a:rPr>
              <a:t> homme </a:t>
            </a:r>
            <a:r>
              <a:rPr sz="1400" dirty="0" err="1">
                <a:latin typeface="Verdana" panose="020B0604030504040204" pitchFamily="34" charset="0"/>
                <a:ea typeface="Verdana" panose="020B0604030504040204" pitchFamily="34" charset="0"/>
                <a:cs typeface="Verdana" panose="020B0604030504040204" pitchFamily="34" charset="0"/>
              </a:rPr>
              <a:t>peut</a:t>
            </a:r>
            <a:r>
              <a:rPr sz="1400" dirty="0">
                <a:latin typeface="Verdana" panose="020B0604030504040204" pitchFamily="34" charset="0"/>
                <a:ea typeface="Verdana" panose="020B0604030504040204" pitchFamily="34" charset="0"/>
                <a:cs typeface="Verdana" panose="020B0604030504040204" pitchFamily="34" charset="0"/>
              </a:rPr>
              <a:t> arriver à se faire </a:t>
            </a:r>
            <a:r>
              <a:rPr sz="1400" dirty="0" err="1">
                <a:latin typeface="Verdana" panose="020B0604030504040204" pitchFamily="34" charset="0"/>
                <a:ea typeface="Verdana" panose="020B0604030504040204" pitchFamily="34" charset="0"/>
                <a:cs typeface="Verdana" panose="020B0604030504040204" pitchFamily="34" charset="0"/>
              </a:rPr>
              <a:t>croire</a:t>
            </a:r>
            <a:r>
              <a:rPr sz="1400" dirty="0">
                <a:latin typeface="Verdana" panose="020B0604030504040204" pitchFamily="34" charset="0"/>
                <a:ea typeface="Verdana" panose="020B0604030504040204" pitchFamily="34" charset="0"/>
                <a:cs typeface="Verdana" panose="020B0604030504040204" pitchFamily="34" charset="0"/>
              </a:rPr>
              <a:t> à </a:t>
            </a:r>
            <a:r>
              <a:rPr sz="1400" dirty="0" err="1">
                <a:latin typeface="Verdana" panose="020B0604030504040204" pitchFamily="34" charset="0"/>
                <a:ea typeface="Verdana" panose="020B0604030504040204" pitchFamily="34" charset="0"/>
                <a:cs typeface="Verdana" panose="020B0604030504040204" pitchFamily="34" charset="0"/>
              </a:rPr>
              <a:t>peu</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près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n’importe</a:t>
            </a:r>
            <a:r>
              <a:rPr sz="1400" dirty="0">
                <a:latin typeface="Verdana" panose="020B0604030504040204" pitchFamily="34" charset="0"/>
                <a:ea typeface="Verdana" panose="020B0604030504040204" pitchFamily="34" charset="0"/>
                <a:cs typeface="Verdana" panose="020B0604030504040204" pitchFamily="34" charset="0"/>
              </a:rPr>
              <a:t> quoi </a:t>
            </a:r>
            <a:r>
              <a:rPr sz="1400" dirty="0" err="1">
                <a:latin typeface="Verdana" panose="020B0604030504040204" pitchFamily="34" charset="0"/>
                <a:ea typeface="Verdana" panose="020B0604030504040204" pitchFamily="34" charset="0"/>
                <a:cs typeface="Verdana" panose="020B0604030504040204" pitchFamily="34" charset="0"/>
              </a:rPr>
              <a:t>pourvu</a:t>
            </a:r>
            <a:r>
              <a:rPr sz="1400" dirty="0">
                <a:latin typeface="Verdana" panose="020B0604030504040204" pitchFamily="34" charset="0"/>
                <a:ea typeface="Verdana" panose="020B0604030504040204" pitchFamily="34" charset="0"/>
                <a:cs typeface="Verdana" panose="020B0604030504040204" pitchFamily="34" charset="0"/>
              </a:rPr>
              <a:t> que </a:t>
            </a:r>
            <a:r>
              <a:rPr sz="1400" dirty="0" err="1">
                <a:latin typeface="Verdana" panose="020B0604030504040204" pitchFamily="34" charset="0"/>
                <a:ea typeface="Verdana" panose="020B0604030504040204" pitchFamily="34" charset="0"/>
                <a:cs typeface="Verdana" panose="020B0604030504040204" pitchFamily="34" charset="0"/>
              </a:rPr>
              <a:t>ça</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l’arrange</a:t>
            </a:r>
            <a:r>
              <a:rPr sz="1400" dirty="0">
                <a:latin typeface="Verdana" panose="020B0604030504040204" pitchFamily="34" charset="0"/>
                <a:ea typeface="Verdana" panose="020B0604030504040204" pitchFamily="34" charset="0"/>
                <a:cs typeface="Verdana" panose="020B0604030504040204" pitchFamily="34" charset="0"/>
              </a:rPr>
              <a:t> : </a:t>
            </a:r>
            <a:r>
              <a:rPr sz="1400" dirty="0" err="1">
                <a:latin typeface="Verdana" panose="020B0604030504040204" pitchFamily="34" charset="0"/>
                <a:ea typeface="Verdana" panose="020B0604030504040204" pitchFamily="34" charset="0"/>
                <a:cs typeface="Verdana" panose="020B0604030504040204" pitchFamily="34" charset="0"/>
              </a:rPr>
              <a:t>mais</a:t>
            </a:r>
            <a:r>
              <a:rPr sz="1400" dirty="0">
                <a:latin typeface="Verdana" panose="020B0604030504040204" pitchFamily="34" charset="0"/>
                <a:ea typeface="Verdana" panose="020B0604030504040204" pitchFamily="34" charset="0"/>
                <a:cs typeface="Verdana" panose="020B0604030504040204" pitchFamily="34" charset="0"/>
              </a:rPr>
              <a:t> beaucoup plus difficile, et </a:t>
            </a:r>
            <a:r>
              <a:rPr sz="1400" dirty="0" err="1">
                <a:latin typeface="Verdana" panose="020B0604030504040204" pitchFamily="34" charset="0"/>
                <a:ea typeface="Verdana" panose="020B0604030504040204" pitchFamily="34" charset="0"/>
                <a:cs typeface="Verdana" panose="020B0604030504040204" pitchFamily="34" charset="0"/>
              </a:rPr>
              <a:t>même</a:t>
            </a:r>
            <a:r>
              <a:rPr sz="1400" dirty="0">
                <a:latin typeface="Verdana" panose="020B0604030504040204" pitchFamily="34" charset="0"/>
                <a:ea typeface="Verdana" panose="020B0604030504040204" pitchFamily="34" charset="0"/>
                <a:cs typeface="Verdana" panose="020B0604030504040204" pitchFamily="34" charset="0"/>
              </a:rPr>
              <a:t> impossible, </a:t>
            </a:r>
            <a:r>
              <a:rPr sz="1400" dirty="0" err="1">
                <a:latin typeface="Verdana" panose="020B0604030504040204" pitchFamily="34" charset="0"/>
                <a:ea typeface="Verdana" panose="020B0604030504040204" pitchFamily="34" charset="0"/>
                <a:cs typeface="Verdana" panose="020B0604030504040204" pitchFamily="34" charset="0"/>
              </a:rPr>
              <a:t>d’en</a:t>
            </a:r>
            <a:r>
              <a:rPr sz="1400" dirty="0">
                <a:latin typeface="Verdana" panose="020B0604030504040204" pitchFamily="34" charset="0"/>
                <a:ea typeface="Verdana" panose="020B0604030504040204" pitchFamily="34" charset="0"/>
                <a:cs typeface="Verdana" panose="020B0604030504040204" pitchFamily="34" charset="0"/>
              </a:rPr>
              <a:t> persuader </a:t>
            </a:r>
            <a:r>
              <a:rPr sz="1400" dirty="0" err="1">
                <a:latin typeface="Verdana" panose="020B0604030504040204" pitchFamily="34" charset="0"/>
                <a:ea typeface="Verdana" panose="020B0604030504040204" pitchFamily="34" charset="0"/>
                <a:cs typeface="Verdana" panose="020B0604030504040204" pitchFamily="34" charset="0"/>
              </a:rPr>
              <a:t>aussi</a:t>
            </a:r>
            <a:r>
              <a:rPr sz="1400" dirty="0">
                <a:latin typeface="Verdana" panose="020B0604030504040204" pitchFamily="34" charset="0"/>
                <a:ea typeface="Verdana" panose="020B0604030504040204" pitchFamily="34" charset="0"/>
                <a:cs typeface="Verdana" panose="020B0604030504040204" pitchFamily="34" charset="0"/>
              </a:rPr>
              <a:t> le rat qui, sans repos, </a:t>
            </a:r>
            <a:r>
              <a:rPr sz="1400" dirty="0" err="1">
                <a:latin typeface="Verdana" panose="020B0604030504040204" pitchFamily="34" charset="0"/>
                <a:ea typeface="Verdana" panose="020B0604030504040204" pitchFamily="34" charset="0"/>
                <a:cs typeface="Verdana" panose="020B0604030504040204" pitchFamily="34" charset="0"/>
              </a:rPr>
              <a:t>leur</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dévorait</a:t>
            </a:r>
            <a:r>
              <a:rPr sz="1400" dirty="0">
                <a:latin typeface="Verdana" panose="020B0604030504040204" pitchFamily="34" charset="0"/>
                <a:ea typeface="Verdana" panose="020B0604030504040204" pitchFamily="34" charset="0"/>
                <a:cs typeface="Verdana" panose="020B0604030504040204" pitchFamily="34" charset="0"/>
              </a:rPr>
              <a:t> le </a:t>
            </a:r>
            <a:r>
              <a:rPr sz="1400" dirty="0" err="1">
                <a:latin typeface="Verdana" panose="020B0604030504040204" pitchFamily="34" charset="0"/>
                <a:ea typeface="Verdana" panose="020B0604030504040204" pitchFamily="34" charset="0"/>
                <a:cs typeface="Verdana" panose="020B0604030504040204" pitchFamily="34" charset="0"/>
              </a:rPr>
              <a:t>ventre</a:t>
            </a:r>
            <a:endParaRPr sz="1400" dirty="0">
              <a:latin typeface="Verdana" panose="020B0604030504040204" pitchFamily="34" charset="0"/>
              <a:ea typeface="Verdana" panose="020B0604030504040204" pitchFamily="34" charset="0"/>
              <a:cs typeface="Verdana" panose="020B0604030504040204" pitchFamily="34" charset="0"/>
            </a:endParaRPr>
          </a:p>
          <a:p>
            <a:pPr defTabSz="813816">
              <a:spcBef>
                <a:spcPts val="800"/>
              </a:spcBef>
              <a:defRPr sz="1958">
                <a:latin typeface="Times New Roman"/>
                <a:ea typeface="Times New Roman"/>
                <a:cs typeface="Times New Roman"/>
                <a:sym typeface="Times New Roman"/>
              </a:defRPr>
            </a:pPr>
            <a:r>
              <a:rPr sz="1400" dirty="0">
                <a:latin typeface="Verdana" panose="020B0604030504040204" pitchFamily="34" charset="0"/>
                <a:ea typeface="Verdana" panose="020B0604030504040204" pitchFamily="34" charset="0"/>
                <a:cs typeface="Verdana" panose="020B0604030504040204" pitchFamily="34" charset="0"/>
              </a:rPr>
              <a:t>[…]</a:t>
            </a:r>
          </a:p>
          <a:p>
            <a:pPr algn="just" defTabSz="813816">
              <a:spcBef>
                <a:spcPts val="800"/>
              </a:spcBef>
              <a:defRPr sz="1958">
                <a:latin typeface="Times New Roman"/>
                <a:ea typeface="Times New Roman"/>
                <a:cs typeface="Times New Roman"/>
                <a:sym typeface="Times New Roman"/>
              </a:defRPr>
            </a:pPr>
            <a:r>
              <a:rPr sz="1400" dirty="0">
                <a:latin typeface="Verdana" panose="020B0604030504040204" pitchFamily="34" charset="0"/>
                <a:ea typeface="Verdana" panose="020B0604030504040204" pitchFamily="34" charset="0"/>
                <a:cs typeface="Verdana" panose="020B0604030504040204" pitchFamily="34" charset="0"/>
              </a:rPr>
              <a:t>Et </a:t>
            </a:r>
            <a:r>
              <a:rPr sz="1400" dirty="0" err="1">
                <a:latin typeface="Verdana" panose="020B0604030504040204" pitchFamily="34" charset="0"/>
                <a:ea typeface="Verdana" panose="020B0604030504040204" pitchFamily="34" charset="0"/>
                <a:cs typeface="Verdana" panose="020B0604030504040204" pitchFamily="34" charset="0"/>
              </a:rPr>
              <a:t>autour</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d’eux</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l’incessante</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rumeur</a:t>
            </a:r>
            <a:r>
              <a:rPr sz="1400" dirty="0">
                <a:latin typeface="Verdana" panose="020B0604030504040204" pitchFamily="34" charset="0"/>
                <a:ea typeface="Verdana" panose="020B0604030504040204" pitchFamily="34" charset="0"/>
                <a:cs typeface="Verdana" panose="020B0604030504040204" pitchFamily="34" charset="0"/>
              </a:rPr>
              <a:t>, le </a:t>
            </a:r>
            <a:r>
              <a:rPr sz="1400" dirty="0" err="1">
                <a:latin typeface="Verdana" panose="020B0604030504040204" pitchFamily="34" charset="0"/>
                <a:ea typeface="Verdana" panose="020B0604030504040204" pitchFamily="34" charset="0"/>
                <a:cs typeface="Verdana" panose="020B0604030504040204" pitchFamily="34" charset="0"/>
              </a:rPr>
              <a:t>confus</a:t>
            </a:r>
            <a:r>
              <a:rPr sz="1400" dirty="0">
                <a:latin typeface="Verdana" panose="020B0604030504040204" pitchFamily="34" charset="0"/>
                <a:ea typeface="Verdana" panose="020B0604030504040204" pitchFamily="34" charset="0"/>
                <a:cs typeface="Verdana" panose="020B0604030504040204" pitchFamily="34" charset="0"/>
              </a:rPr>
              <a:t> et </a:t>
            </a:r>
            <a:r>
              <a:rPr sz="1400" dirty="0" err="1">
                <a:latin typeface="Verdana" panose="020B0604030504040204" pitchFamily="34" charset="0"/>
                <a:ea typeface="Verdana" panose="020B0604030504040204" pitchFamily="34" charset="0"/>
                <a:cs typeface="Verdana" panose="020B0604030504040204" pitchFamily="34" charset="0"/>
              </a:rPr>
              <a:t>boueux</a:t>
            </a:r>
            <a:r>
              <a:rPr sz="1400" dirty="0">
                <a:latin typeface="Verdana" panose="020B0604030504040204" pitchFamily="34" charset="0"/>
                <a:ea typeface="Verdana" panose="020B0604030504040204" pitchFamily="34" charset="0"/>
                <a:cs typeface="Verdana" panose="020B0604030504040204" pitchFamily="34" charset="0"/>
              </a:rPr>
              <a:t> brouhaha — </a:t>
            </a:r>
            <a:r>
              <a:rPr sz="1400" dirty="0" err="1">
                <a:latin typeface="Verdana" panose="020B0604030504040204" pitchFamily="34" charset="0"/>
                <a:ea typeface="Verdana" panose="020B0604030504040204" pitchFamily="34" charset="0"/>
                <a:cs typeface="Verdana" panose="020B0604030504040204" pitchFamily="34" charset="0"/>
              </a:rPr>
              <a:t>palabres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marchandages</a:t>
            </a:r>
            <a:r>
              <a:rPr sz="1400" dirty="0">
                <a:latin typeface="Verdana" panose="020B0604030504040204" pitchFamily="34" charset="0"/>
                <a:ea typeface="Verdana" panose="020B0604030504040204" pitchFamily="34" charset="0"/>
                <a:cs typeface="Verdana" panose="020B0604030504040204" pitchFamily="34" charset="0"/>
              </a:rPr>
              <a:t>, disputes, </a:t>
            </a:r>
            <a:r>
              <a:rPr sz="1400" dirty="0" err="1">
                <a:latin typeface="Verdana" panose="020B0604030504040204" pitchFamily="34" charset="0"/>
                <a:ea typeface="Verdana" panose="020B0604030504040204" pitchFamily="34" charset="0"/>
                <a:cs typeface="Verdana" panose="020B0604030504040204" pitchFamily="34" charset="0"/>
              </a:rPr>
              <a:t>paris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obscénités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vantardises</a:t>
            </a:r>
            <a:r>
              <a:rPr sz="1400"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récriminations</a:t>
            </a:r>
            <a:r>
              <a:rPr sz="1400" dirty="0">
                <a:latin typeface="Verdana" panose="020B0604030504040204" pitchFamily="34" charset="0"/>
                <a:ea typeface="Verdana" panose="020B0604030504040204" pitchFamily="34" charset="0"/>
                <a:cs typeface="Verdana" panose="020B0604030504040204" pitchFamily="34" charset="0"/>
              </a:rPr>
              <a:t> — […]</a:t>
            </a:r>
            <a:endParaRPr lang="fr-FR" sz="1400" dirty="0">
              <a:latin typeface="Verdana" panose="020B0604030504040204" pitchFamily="34" charset="0"/>
              <a:ea typeface="Verdana" panose="020B0604030504040204" pitchFamily="34" charset="0"/>
              <a:cs typeface="Verdana" panose="020B0604030504040204" pitchFamily="34" charset="0"/>
            </a:endParaRPr>
          </a:p>
          <a:p>
            <a:pPr algn="just" defTabSz="813816">
              <a:spcBef>
                <a:spcPts val="800"/>
              </a:spcBef>
              <a:defRPr sz="1958">
                <a:latin typeface="Times New Roman"/>
                <a:ea typeface="Times New Roman"/>
                <a:cs typeface="Times New Roman"/>
                <a:sym typeface="Times New Roman"/>
              </a:defRPr>
            </a:pPr>
            <a:endParaRPr sz="1400" dirty="0">
              <a:latin typeface="Verdana" panose="020B0604030504040204" pitchFamily="34" charset="0"/>
              <a:ea typeface="Verdana" panose="020B0604030504040204" pitchFamily="34" charset="0"/>
            </a:endParaRPr>
          </a:p>
          <a:p>
            <a:pPr defTabSz="813816">
              <a:spcBef>
                <a:spcPts val="800"/>
              </a:spcBef>
              <a:defRPr sz="1424"/>
            </a:pPr>
            <a:r>
              <a:rPr sz="1400" i="1" dirty="0">
                <a:latin typeface="Verdana" panose="020B0604030504040204" pitchFamily="34" charset="0"/>
                <a:ea typeface="Verdana" panose="020B0604030504040204" pitchFamily="34" charset="0"/>
                <a:cs typeface="Verdana" panose="020B0604030504040204" pitchFamily="34" charset="0"/>
              </a:rPr>
              <a:t>La Route des </a:t>
            </a:r>
            <a:r>
              <a:rPr sz="1400" i="1" dirty="0" err="1">
                <a:latin typeface="Verdana" panose="020B0604030504040204" pitchFamily="34" charset="0"/>
                <a:ea typeface="Verdana" panose="020B0604030504040204" pitchFamily="34" charset="0"/>
                <a:cs typeface="Verdana" panose="020B0604030504040204" pitchFamily="34" charset="0"/>
              </a:rPr>
              <a:t>Flandres</a:t>
            </a:r>
            <a:r>
              <a:rPr sz="1400" i="1" dirty="0">
                <a:latin typeface="Verdana" panose="020B0604030504040204" pitchFamily="34" charset="0"/>
                <a:ea typeface="Verdana" panose="020B0604030504040204" pitchFamily="34" charset="0"/>
                <a:cs typeface="Verdana" panose="020B0604030504040204" pitchFamily="34" charset="0"/>
              </a:rPr>
              <a:t> (</a:t>
            </a:r>
            <a:r>
              <a:rPr sz="1400" dirty="0" err="1">
                <a:latin typeface="Verdana" panose="020B0604030504040204" pitchFamily="34" charset="0"/>
                <a:ea typeface="Verdana" panose="020B0604030504040204" pitchFamily="34" charset="0"/>
                <a:cs typeface="Verdana" panose="020B0604030504040204" pitchFamily="34" charset="0"/>
              </a:rPr>
              <a:t>I,p</a:t>
            </a:r>
            <a:r>
              <a:rPr sz="1400" dirty="0">
                <a:latin typeface="Verdana" panose="020B0604030504040204" pitchFamily="34" charset="0"/>
                <a:ea typeface="Verdana" panose="020B0604030504040204" pitchFamily="34" charset="0"/>
                <a:cs typeface="Verdana" panose="020B0604030504040204" pitchFamily="34" charset="0"/>
              </a:rPr>
              <a:t>. 277)</a:t>
            </a:r>
          </a:p>
        </p:txBody>
      </p:sp>
      <p:pic>
        <p:nvPicPr>
          <p:cNvPr id="209" name="Image 2" descr="Image 2"/>
          <p:cNvPicPr>
            <a:picLocks noChangeAspect="1"/>
          </p:cNvPicPr>
          <p:nvPr/>
        </p:nvPicPr>
        <p:blipFill>
          <a:blip r:embed="rId2"/>
          <a:stretch>
            <a:fillRect/>
          </a:stretch>
        </p:blipFill>
        <p:spPr>
          <a:xfrm>
            <a:off x="5807990" y="240952"/>
            <a:ext cx="5379574" cy="6115398"/>
          </a:xfrm>
          <a:prstGeom prst="rect">
            <a:avLst/>
          </a:prstGeom>
          <a:ln w="12700">
            <a:miter lim="400000"/>
          </a:ln>
        </p:spPr>
      </p:pic>
      <p:sp>
        <p:nvSpPr>
          <p:cNvPr id="3" name="Espace réservé du numéro de diapositive 2">
            <a:extLst>
              <a:ext uri="{FF2B5EF4-FFF2-40B4-BE49-F238E27FC236}">
                <a16:creationId xmlns:a16="http://schemas.microsoft.com/office/drawing/2014/main" id="{EFA5C9F2-0E28-CBFC-B469-ED0FF4588014}"/>
              </a:ext>
            </a:extLst>
          </p:cNvPr>
          <p:cNvSpPr>
            <a:spLocks noGrp="1"/>
          </p:cNvSpPr>
          <p:nvPr>
            <p:ph type="sldNum" sz="quarter" idx="2"/>
          </p:nvPr>
        </p:nvSpPr>
        <p:spPr/>
        <p:txBody>
          <a:bodyPr/>
          <a:lstStyle/>
          <a:p>
            <a:fld id="{86CB4B4D-7CA3-9044-876B-883B54F8677D}" type="slidenum">
              <a:rPr lang="fr-FR" smtClean="0"/>
              <a:t>25</a:t>
            </a:fld>
            <a:endParaRPr lang="fr-FR"/>
          </a:p>
        </p:txBody>
      </p:sp>
      <p:sp>
        <p:nvSpPr>
          <p:cNvPr id="2" name="ZoneTexte 1">
            <a:extLst>
              <a:ext uri="{FF2B5EF4-FFF2-40B4-BE49-F238E27FC236}">
                <a16:creationId xmlns:a16="http://schemas.microsoft.com/office/drawing/2014/main" id="{CFD4815A-D660-2249-85E6-E31527E90883}"/>
              </a:ext>
            </a:extLst>
          </p:cNvPr>
          <p:cNvSpPr txBox="1"/>
          <p:nvPr/>
        </p:nvSpPr>
        <p:spPr>
          <a:xfrm>
            <a:off x="2960914" y="6516914"/>
            <a:ext cx="7416800" cy="738664"/>
          </a:xfrm>
          <a:prstGeom prst="rect">
            <a:avLst/>
          </a:prstGeom>
          <a:noFill/>
        </p:spPr>
        <p:txBody>
          <a:bodyPr wrap="square" rtlCol="0">
            <a:spAutoFit/>
          </a:bodyPr>
          <a:lstStyle/>
          <a:p>
            <a:pPr algn="ctr"/>
            <a:r>
              <a:rPr lang="fr-FR" sz="1200" dirty="0">
                <a:solidFill>
                  <a:schemeClr val="bg2">
                    <a:lumMod val="50000"/>
                  </a:schemeClr>
                </a:solidFill>
              </a:rPr>
              <a:t>Présentation Rob Roy/Claude Simon – Séminaire ALCS Arras </a:t>
            </a:r>
          </a:p>
          <a:p>
            <a:pPr algn="ctr"/>
            <a:r>
              <a:rPr lang="fr-FR" sz="1200" dirty="0">
                <a:solidFill>
                  <a:schemeClr val="bg2">
                    <a:lumMod val="50000"/>
                  </a:schemeClr>
                </a:solidFill>
              </a:rPr>
              <a:t>01.06.2024</a:t>
            </a:r>
          </a:p>
          <a:p>
            <a:endParaRPr lang="fr-FR" dirty="0"/>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roquis, dessin, bâtiment, tour&#10;&#10;Description générée automatiquement">
            <a:extLst>
              <a:ext uri="{FF2B5EF4-FFF2-40B4-BE49-F238E27FC236}">
                <a16:creationId xmlns:a16="http://schemas.microsoft.com/office/drawing/2014/main" id="{372F83F1-2F7C-7A7A-3631-BFD6C08FF7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9380" y="1121904"/>
            <a:ext cx="2802822" cy="4364496"/>
          </a:xfrm>
          <a:prstGeom prst="rect">
            <a:avLst/>
          </a:prstGeom>
        </p:spPr>
      </p:pic>
      <p:pic>
        <p:nvPicPr>
          <p:cNvPr id="5" name="Image 4" descr="Une image contenant croquis, dessin, Dessin au trait, art&#10;&#10;Description générée automatiquement">
            <a:extLst>
              <a:ext uri="{FF2B5EF4-FFF2-40B4-BE49-F238E27FC236}">
                <a16:creationId xmlns:a16="http://schemas.microsoft.com/office/drawing/2014/main" id="{646CBF80-D77B-280A-6FFD-759866F457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08" y="1121905"/>
            <a:ext cx="6060852" cy="4364495"/>
          </a:xfrm>
          <a:prstGeom prst="rect">
            <a:avLst/>
          </a:prstGeom>
        </p:spPr>
      </p:pic>
      <p:sp>
        <p:nvSpPr>
          <p:cNvPr id="2" name="ZoneTexte 1">
            <a:extLst>
              <a:ext uri="{FF2B5EF4-FFF2-40B4-BE49-F238E27FC236}">
                <a16:creationId xmlns:a16="http://schemas.microsoft.com/office/drawing/2014/main" id="{46DA0336-03E2-EAC1-BC0E-D33E448B8893}"/>
              </a:ext>
            </a:extLst>
          </p:cNvPr>
          <p:cNvSpPr txBox="1"/>
          <p:nvPr/>
        </p:nvSpPr>
        <p:spPr>
          <a:xfrm>
            <a:off x="1709928" y="5760681"/>
            <a:ext cx="111665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cs typeface="Aptos"/>
                <a:sym typeface="Aptos"/>
              </a:rPr>
              <a:t>Bain de soleil</a:t>
            </a:r>
          </a:p>
        </p:txBody>
      </p:sp>
      <p:sp>
        <p:nvSpPr>
          <p:cNvPr id="4" name="ZoneTexte 3">
            <a:extLst>
              <a:ext uri="{FF2B5EF4-FFF2-40B4-BE49-F238E27FC236}">
                <a16:creationId xmlns:a16="http://schemas.microsoft.com/office/drawing/2014/main" id="{B75DC5C7-F0B5-77A5-0079-534CE9FBD127}"/>
              </a:ext>
            </a:extLst>
          </p:cNvPr>
          <p:cNvSpPr txBox="1"/>
          <p:nvPr/>
        </p:nvSpPr>
        <p:spPr>
          <a:xfrm>
            <a:off x="8043672" y="5760681"/>
            <a:ext cx="144205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cs typeface="Aptos"/>
                <a:sym typeface="Aptos"/>
              </a:rPr>
              <a:t>Corvée de soupe </a:t>
            </a:r>
          </a:p>
        </p:txBody>
      </p:sp>
      <p:sp>
        <p:nvSpPr>
          <p:cNvPr id="7" name="Espace réservé du numéro de diapositive 6">
            <a:extLst>
              <a:ext uri="{FF2B5EF4-FFF2-40B4-BE49-F238E27FC236}">
                <a16:creationId xmlns:a16="http://schemas.microsoft.com/office/drawing/2014/main" id="{C48CCB94-57A1-9B6C-CC32-3B5F8CBFFB20}"/>
              </a:ext>
            </a:extLst>
          </p:cNvPr>
          <p:cNvSpPr>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757575"/>
                </a:solidFill>
                <a:effectLst/>
                <a:uFillTx/>
                <a:latin typeface="Aptos"/>
                <a:ea typeface="Aptos"/>
                <a:cs typeface="Apto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9pPr>
          </a:lstStyle>
          <a:p>
            <a:fld id="{86CB4B4D-7CA3-9044-876B-883B54F8677D}" type="slidenum">
              <a:rPr lang="fr-FR" smtClean="0"/>
              <a:pPr/>
              <a:t>26</a:t>
            </a:fld>
            <a:endParaRPr lang="fr-FR"/>
          </a:p>
        </p:txBody>
      </p:sp>
      <p:sp>
        <p:nvSpPr>
          <p:cNvPr id="6" name="Espace réservé du pied de page 5">
            <a:extLst>
              <a:ext uri="{FF2B5EF4-FFF2-40B4-BE49-F238E27FC236}">
                <a16:creationId xmlns:a16="http://schemas.microsoft.com/office/drawing/2014/main" id="{5C02953C-9162-26CD-3405-EAC2D3A3D33B}"/>
              </a:ext>
            </a:extLst>
          </p:cNvPr>
          <p:cNvSpPr>
            <a:spLocks noGrp="1"/>
          </p:cNvSpPr>
          <p:nvPr>
            <p:ph type="ftr" sz="quarter" idx="11"/>
          </p:nvPr>
        </p:nvSpPr>
        <p:spPr/>
        <p:txBody>
          <a:bodyPr/>
          <a:lstStyle/>
          <a:p>
            <a:r>
              <a:rPr lang="fr-FR"/>
              <a:t>Présentation Rob Roy / Claude Simon – Séminaire ALCS Arras 01-06-2024</a:t>
            </a:r>
          </a:p>
        </p:txBody>
      </p:sp>
    </p:spTree>
    <p:extLst>
      <p:ext uri="{BB962C8B-B14F-4D97-AF65-F5344CB8AC3E}">
        <p14:creationId xmlns:p14="http://schemas.microsoft.com/office/powerpoint/2010/main" val="2705676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Image 2" descr="Image 2"/>
          <p:cNvPicPr>
            <a:picLocks noChangeAspect="1"/>
          </p:cNvPicPr>
          <p:nvPr/>
        </p:nvPicPr>
        <p:blipFill>
          <a:blip r:embed="rId2"/>
          <a:stretch>
            <a:fillRect/>
          </a:stretch>
        </p:blipFill>
        <p:spPr>
          <a:xfrm>
            <a:off x="4105404" y="603250"/>
            <a:ext cx="7718998" cy="5651500"/>
          </a:xfrm>
          <a:prstGeom prst="rect">
            <a:avLst/>
          </a:prstGeom>
          <a:ln w="12700">
            <a:miter lim="400000"/>
          </a:ln>
        </p:spPr>
      </p:pic>
      <p:sp>
        <p:nvSpPr>
          <p:cNvPr id="2" name="ZoneTexte 1">
            <a:extLst>
              <a:ext uri="{FF2B5EF4-FFF2-40B4-BE49-F238E27FC236}">
                <a16:creationId xmlns:a16="http://schemas.microsoft.com/office/drawing/2014/main" id="{38FD6D7A-2A43-F34F-12AD-0E40555C2AA8}"/>
              </a:ext>
            </a:extLst>
          </p:cNvPr>
          <p:cNvSpPr txBox="1"/>
          <p:nvPr/>
        </p:nvSpPr>
        <p:spPr>
          <a:xfrm>
            <a:off x="103211" y="129232"/>
            <a:ext cx="3819313"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2800" dirty="0">
                <a:latin typeface="Verdana" panose="020B0604030504040204" pitchFamily="34" charset="0"/>
                <a:ea typeface="Verdana" panose="020B0604030504040204" pitchFamily="34" charset="0"/>
              </a:rPr>
              <a:t>L’hiver dans le camp</a:t>
            </a:r>
            <a:endParaRPr kumimoji="0" lang="fr-FR" sz="28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Aptos"/>
            </a:endParaRPr>
          </a:p>
        </p:txBody>
      </p:sp>
      <p:sp>
        <p:nvSpPr>
          <p:cNvPr id="4" name="Espace réservé du numéro de diapositive 3">
            <a:extLst>
              <a:ext uri="{FF2B5EF4-FFF2-40B4-BE49-F238E27FC236}">
                <a16:creationId xmlns:a16="http://schemas.microsoft.com/office/drawing/2014/main" id="{212B5D1F-50BF-96C5-6CE4-B1802199EBEE}"/>
              </a:ext>
            </a:extLst>
          </p:cNvPr>
          <p:cNvSpPr>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757575"/>
                </a:solidFill>
                <a:effectLst/>
                <a:uFillTx/>
                <a:latin typeface="Aptos"/>
                <a:ea typeface="Aptos"/>
                <a:cs typeface="Apto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9pPr>
          </a:lstStyle>
          <a:p>
            <a:fld id="{86CB4B4D-7CA3-9044-876B-883B54F8677D}" type="slidenum">
              <a:rPr lang="fr-FR" smtClean="0"/>
              <a:pPr/>
              <a:t>27</a:t>
            </a:fld>
            <a:endParaRPr lang="fr-FR"/>
          </a:p>
        </p:txBody>
      </p:sp>
      <p:sp>
        <p:nvSpPr>
          <p:cNvPr id="3" name="Espace réservé du pied de page 2">
            <a:extLst>
              <a:ext uri="{FF2B5EF4-FFF2-40B4-BE49-F238E27FC236}">
                <a16:creationId xmlns:a16="http://schemas.microsoft.com/office/drawing/2014/main" id="{06D9D4ED-07CC-300F-EAF3-F78486B3A980}"/>
              </a:ext>
            </a:extLst>
          </p:cNvPr>
          <p:cNvSpPr>
            <a:spLocks noGrp="1"/>
          </p:cNvSpPr>
          <p:nvPr>
            <p:ph type="ftr" sz="quarter" idx="11"/>
          </p:nvPr>
        </p:nvSpPr>
        <p:spPr/>
        <p:txBody>
          <a:bodyPr/>
          <a:lstStyle/>
          <a:p>
            <a:r>
              <a:rPr lang="fr-FR"/>
              <a:t>Présentation Rob Roy / Claude Simon – Séminaire ALCS Arras 01-06-2024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Image 2" descr="Image 2"/>
          <p:cNvPicPr>
            <a:picLocks noChangeAspect="1"/>
          </p:cNvPicPr>
          <p:nvPr/>
        </p:nvPicPr>
        <p:blipFill>
          <a:blip r:embed="rId2"/>
          <a:stretch>
            <a:fillRect/>
          </a:stretch>
        </p:blipFill>
        <p:spPr>
          <a:xfrm>
            <a:off x="4068001" y="331035"/>
            <a:ext cx="7915085" cy="5408877"/>
          </a:xfrm>
          <a:prstGeom prst="rect">
            <a:avLst/>
          </a:prstGeom>
          <a:ln w="12700">
            <a:miter lim="400000"/>
          </a:ln>
        </p:spPr>
      </p:pic>
      <p:sp>
        <p:nvSpPr>
          <p:cNvPr id="3" name="Titre 2">
            <a:extLst>
              <a:ext uri="{FF2B5EF4-FFF2-40B4-BE49-F238E27FC236}">
                <a16:creationId xmlns:a16="http://schemas.microsoft.com/office/drawing/2014/main" id="{78060174-8937-1FA6-BA3F-304F83DC0E70}"/>
              </a:ext>
            </a:extLst>
          </p:cNvPr>
          <p:cNvSpPr>
            <a:spLocks noGrp="1"/>
          </p:cNvSpPr>
          <p:nvPr>
            <p:ph type="title"/>
          </p:nvPr>
        </p:nvSpPr>
        <p:spPr>
          <a:xfrm>
            <a:off x="71754" y="-612775"/>
            <a:ext cx="3932239" cy="1600200"/>
          </a:xfrm>
        </p:spPr>
        <p:txBody>
          <a:bodyPr>
            <a:normAutofit/>
          </a:bodyPr>
          <a:lstStyle/>
          <a:p>
            <a:r>
              <a:rPr lang="fr-FR" sz="2800" dirty="0">
                <a:latin typeface="Verdana" panose="020B0604030504040204" pitchFamily="34" charset="0"/>
                <a:ea typeface="Verdana" panose="020B0604030504040204" pitchFamily="34" charset="0"/>
              </a:rPr>
              <a:t>Constance</a:t>
            </a:r>
            <a:br>
              <a:rPr lang="fr-FR" sz="2800" dirty="0">
                <a:latin typeface="Verdana" panose="020B0604030504040204" pitchFamily="34" charset="0"/>
                <a:ea typeface="Verdana" panose="020B0604030504040204" pitchFamily="34" charset="0"/>
              </a:rPr>
            </a:br>
            <a:r>
              <a:rPr lang="fr-FR" sz="2800" dirty="0">
                <a:latin typeface="Verdana" panose="020B0604030504040204" pitchFamily="34" charset="0"/>
                <a:ea typeface="Verdana" panose="020B0604030504040204" pitchFamily="34" charset="0"/>
              </a:rPr>
              <a:t>13 décembre 1940 </a:t>
            </a:r>
          </a:p>
        </p:txBody>
      </p:sp>
      <p:sp>
        <p:nvSpPr>
          <p:cNvPr id="4" name="Espace réservé du numéro de diapositive 3">
            <a:extLst>
              <a:ext uri="{FF2B5EF4-FFF2-40B4-BE49-F238E27FC236}">
                <a16:creationId xmlns:a16="http://schemas.microsoft.com/office/drawing/2014/main" id="{A199766C-2C48-D0BD-A01C-BBE4CAFA2BEB}"/>
              </a:ext>
            </a:extLst>
          </p:cNvPr>
          <p:cNvSpPr>
            <a:spLocks noGrp="1"/>
          </p:cNvSpPr>
          <p:nvPr>
            <p:ph type="sldNum" sz="quarter" idx="2"/>
          </p:nvPr>
        </p:nvSpPr>
        <p:spPr/>
        <p:txBody>
          <a:bodyPr/>
          <a:lstStyle/>
          <a:p>
            <a:fld id="{86CB4B4D-7CA3-9044-876B-883B54F8677D}" type="slidenum">
              <a:rPr lang="fr-FR" smtClean="0"/>
              <a:t>28</a:t>
            </a:fld>
            <a:endParaRPr lang="fr-FR"/>
          </a:p>
        </p:txBody>
      </p:sp>
      <p:sp>
        <p:nvSpPr>
          <p:cNvPr id="2" name="ZoneTexte 1">
            <a:extLst>
              <a:ext uri="{FF2B5EF4-FFF2-40B4-BE49-F238E27FC236}">
                <a16:creationId xmlns:a16="http://schemas.microsoft.com/office/drawing/2014/main" id="{FE75A623-76C9-574E-9177-77CC15398651}"/>
              </a:ext>
            </a:extLst>
          </p:cNvPr>
          <p:cNvSpPr txBox="1"/>
          <p:nvPr/>
        </p:nvSpPr>
        <p:spPr>
          <a:xfrm>
            <a:off x="3193143" y="5994400"/>
            <a:ext cx="6879771" cy="738664"/>
          </a:xfrm>
          <a:prstGeom prst="rect">
            <a:avLst/>
          </a:prstGeom>
          <a:noFill/>
        </p:spPr>
        <p:txBody>
          <a:bodyPr wrap="square" rtlCol="0">
            <a:spAutoFit/>
          </a:bodyPr>
          <a:lstStyle/>
          <a:p>
            <a:pPr algn="ctr"/>
            <a:r>
              <a:rPr lang="fr-FR" sz="1200" dirty="0">
                <a:solidFill>
                  <a:schemeClr val="bg2">
                    <a:lumMod val="50000"/>
                  </a:schemeClr>
                </a:solidFill>
              </a:rPr>
              <a:t>Présentation Rob Roy/Claude Simon – Séminaire ALCS Arras </a:t>
            </a:r>
          </a:p>
          <a:p>
            <a:pPr algn="ctr"/>
            <a:r>
              <a:rPr lang="fr-FR" sz="1200" dirty="0">
                <a:solidFill>
                  <a:schemeClr val="bg2">
                    <a:lumMod val="50000"/>
                  </a:schemeClr>
                </a:solidFill>
              </a:rPr>
              <a:t>01.06.2024</a:t>
            </a:r>
          </a:p>
          <a:p>
            <a:endParaRPr lang="fr-FR" dirty="0"/>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30388A2-D533-C6D8-11C3-54201F994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1221" y="243045"/>
            <a:ext cx="8266466" cy="5879053"/>
          </a:xfrm>
          <a:prstGeom prst="rect">
            <a:avLst/>
          </a:prstGeom>
        </p:spPr>
      </p:pic>
      <p:sp>
        <p:nvSpPr>
          <p:cNvPr id="2" name="ZoneTexte 1">
            <a:extLst>
              <a:ext uri="{FF2B5EF4-FFF2-40B4-BE49-F238E27FC236}">
                <a16:creationId xmlns:a16="http://schemas.microsoft.com/office/drawing/2014/main" id="{99FB1990-FAC4-0B31-461B-5EB2A85ABF04}"/>
              </a:ext>
            </a:extLst>
          </p:cNvPr>
          <p:cNvSpPr txBox="1"/>
          <p:nvPr/>
        </p:nvSpPr>
        <p:spPr>
          <a:xfrm>
            <a:off x="394543" y="360621"/>
            <a:ext cx="2806215"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2800" dirty="0">
                <a:latin typeface="Verdana" panose="020B0604030504040204" pitchFamily="34" charset="0"/>
                <a:ea typeface="Verdana" panose="020B0604030504040204" pitchFamily="34" charset="0"/>
              </a:rPr>
              <a:t>Les Allemands </a:t>
            </a:r>
          </a:p>
          <a:p>
            <a:pPr marL="0" marR="0" indent="0" algn="l" defTabSz="914400" rtl="0" fontAlgn="auto" latinLnBrk="0" hangingPunct="0">
              <a:lnSpc>
                <a:spcPct val="100000"/>
              </a:lnSpc>
              <a:spcBef>
                <a:spcPts val="0"/>
              </a:spcBef>
              <a:spcAft>
                <a:spcPts val="0"/>
              </a:spcAft>
              <a:buClrTx/>
              <a:buSzTx/>
              <a:buFontTx/>
              <a:buNone/>
              <a:tabLst/>
            </a:pPr>
            <a:r>
              <a:rPr lang="fr-FR" sz="2800" dirty="0">
                <a:latin typeface="Verdana" panose="020B0604030504040204" pitchFamily="34" charset="0"/>
                <a:ea typeface="Verdana" panose="020B0604030504040204" pitchFamily="34" charset="0"/>
              </a:rPr>
              <a:t>quittent Paris</a:t>
            </a:r>
            <a:endParaRPr kumimoji="0" lang="fr-FR" sz="28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Aptos"/>
            </a:endParaRPr>
          </a:p>
        </p:txBody>
      </p:sp>
      <p:sp>
        <p:nvSpPr>
          <p:cNvPr id="5" name="Espace réservé du numéro de diapositive 4">
            <a:extLst>
              <a:ext uri="{FF2B5EF4-FFF2-40B4-BE49-F238E27FC236}">
                <a16:creationId xmlns:a16="http://schemas.microsoft.com/office/drawing/2014/main" id="{C078E3EA-365E-8735-9D01-DF26011FA7D8}"/>
              </a:ext>
            </a:extLst>
          </p:cNvPr>
          <p:cNvSpPr>
            <a:spLocks noGrp="1"/>
          </p:cNvSpPr>
          <p:nvPr>
            <p:ph type="sldNum" sz="quarter" idx="2"/>
          </p:nvPr>
        </p:nvSpPr>
        <p:spPr/>
        <p:txBody>
          <a:bodyPr/>
          <a:lstStyle/>
          <a:p>
            <a:fld id="{86CB4B4D-7CA3-9044-876B-883B54F8677D}" type="slidenum">
              <a:rPr lang="fr-FR" smtClean="0"/>
              <a:t>29</a:t>
            </a:fld>
            <a:endParaRPr lang="fr-FR"/>
          </a:p>
        </p:txBody>
      </p:sp>
      <p:sp>
        <p:nvSpPr>
          <p:cNvPr id="7" name="ZoneTexte 6">
            <a:extLst>
              <a:ext uri="{FF2B5EF4-FFF2-40B4-BE49-F238E27FC236}">
                <a16:creationId xmlns:a16="http://schemas.microsoft.com/office/drawing/2014/main" id="{FBCEB9B7-EF17-F441-AFB7-0A471456033F}"/>
              </a:ext>
            </a:extLst>
          </p:cNvPr>
          <p:cNvSpPr txBox="1"/>
          <p:nvPr/>
        </p:nvSpPr>
        <p:spPr>
          <a:xfrm>
            <a:off x="2699657" y="6604000"/>
            <a:ext cx="7634514" cy="553998"/>
          </a:xfrm>
          <a:prstGeom prst="rect">
            <a:avLst/>
          </a:prstGeom>
          <a:noFill/>
        </p:spPr>
        <p:txBody>
          <a:bodyPr wrap="square" rtlCol="0">
            <a:spAutoFit/>
          </a:bodyPr>
          <a:lstStyle/>
          <a:p>
            <a:pPr algn="ctr"/>
            <a:r>
              <a:rPr lang="fr-FR" sz="1200" dirty="0">
                <a:solidFill>
                  <a:schemeClr val="bg2">
                    <a:lumMod val="50000"/>
                  </a:schemeClr>
                </a:solidFill>
              </a:rPr>
              <a:t>Présentation Rob Roy/Claude Simon – Séminaire ALCS Arras  01.06.2024</a:t>
            </a:r>
          </a:p>
          <a:p>
            <a:endParaRPr lang="fr-FR"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Image 2" descr="Image 2"/>
          <p:cNvPicPr>
            <a:picLocks noChangeAspect="1"/>
          </p:cNvPicPr>
          <p:nvPr/>
        </p:nvPicPr>
        <p:blipFill>
          <a:blip r:embed="rId3"/>
          <a:stretch>
            <a:fillRect/>
          </a:stretch>
        </p:blipFill>
        <p:spPr>
          <a:xfrm>
            <a:off x="486721" y="932978"/>
            <a:ext cx="5876156" cy="4407118"/>
          </a:xfrm>
          <a:prstGeom prst="rect">
            <a:avLst/>
          </a:prstGeom>
          <a:ln w="12700">
            <a:miter lim="400000"/>
          </a:ln>
        </p:spPr>
      </p:pic>
      <p:sp>
        <p:nvSpPr>
          <p:cNvPr id="2" name="ZoneTexte 1">
            <a:extLst>
              <a:ext uri="{FF2B5EF4-FFF2-40B4-BE49-F238E27FC236}">
                <a16:creationId xmlns:a16="http://schemas.microsoft.com/office/drawing/2014/main" id="{933988DA-6C32-AED9-BEF3-533D5E711612}"/>
              </a:ext>
            </a:extLst>
          </p:cNvPr>
          <p:cNvSpPr txBox="1"/>
          <p:nvPr/>
        </p:nvSpPr>
        <p:spPr>
          <a:xfrm>
            <a:off x="223520" y="260096"/>
            <a:ext cx="326037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24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cs typeface="Verdana" panose="020B0604030504040204" pitchFamily="34" charset="0"/>
                <a:sym typeface="Aptos"/>
              </a:rPr>
              <a:t>Robert de la </a:t>
            </a:r>
            <a:r>
              <a:rPr kumimoji="0" lang="fr-FR" sz="2400" b="0" i="0" u="none" strike="noStrike" cap="none" spc="0" normalizeH="0" baseline="0" dirty="0" err="1">
                <a:ln>
                  <a:noFill/>
                </a:ln>
                <a:solidFill>
                  <a:srgbClr val="000000"/>
                </a:solidFill>
                <a:effectLst/>
                <a:uFillTx/>
                <a:latin typeface="Verdana" panose="020B0604030504040204" pitchFamily="34" charset="0"/>
                <a:ea typeface="Verdana" panose="020B0604030504040204" pitchFamily="34" charset="0"/>
                <a:cs typeface="Verdana" panose="020B0604030504040204" pitchFamily="34" charset="0"/>
                <a:sym typeface="Aptos"/>
              </a:rPr>
              <a:t>Riviere</a:t>
            </a:r>
            <a:r>
              <a:rPr kumimoji="0" lang="fr-FR" sz="24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cs typeface="Verdana" panose="020B0604030504040204" pitchFamily="34" charset="0"/>
                <a:sym typeface="Aptos"/>
              </a:rPr>
              <a:t> </a:t>
            </a:r>
          </a:p>
        </p:txBody>
      </p:sp>
      <p:sp>
        <p:nvSpPr>
          <p:cNvPr id="4" name="Espace réservé du numéro de diapositive 3">
            <a:extLst>
              <a:ext uri="{FF2B5EF4-FFF2-40B4-BE49-F238E27FC236}">
                <a16:creationId xmlns:a16="http://schemas.microsoft.com/office/drawing/2014/main" id="{10307D09-F85B-90D3-D12E-86358621A790}"/>
              </a:ext>
            </a:extLst>
          </p:cNvPr>
          <p:cNvSpPr>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757575"/>
                </a:solidFill>
                <a:effectLst/>
                <a:uFillTx/>
                <a:latin typeface="Aptos"/>
                <a:ea typeface="Aptos"/>
                <a:cs typeface="Apto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9pPr>
          </a:lstStyle>
          <a:p>
            <a:fld id="{86CB4B4D-7CA3-9044-876B-883B54F8677D}" type="slidenum">
              <a:rPr lang="fr-FR" smtClean="0"/>
              <a:pPr/>
              <a:t>3</a:t>
            </a:fld>
            <a:endParaRPr lang="fr-FR"/>
          </a:p>
        </p:txBody>
      </p:sp>
      <p:pic>
        <p:nvPicPr>
          <p:cNvPr id="3" name="Image 2">
            <a:extLst>
              <a:ext uri="{FF2B5EF4-FFF2-40B4-BE49-F238E27FC236}">
                <a16:creationId xmlns:a16="http://schemas.microsoft.com/office/drawing/2014/main" id="{D07C9ACE-805D-E46E-B428-010F45E7198B}"/>
              </a:ext>
            </a:extLst>
          </p:cNvPr>
          <p:cNvPicPr>
            <a:picLocks noChangeAspect="1"/>
          </p:cNvPicPr>
          <p:nvPr/>
        </p:nvPicPr>
        <p:blipFill>
          <a:blip r:embed="rId4"/>
          <a:stretch>
            <a:fillRect/>
          </a:stretch>
        </p:blipFill>
        <p:spPr>
          <a:xfrm>
            <a:off x="7321295" y="932978"/>
            <a:ext cx="3185161" cy="4453099"/>
          </a:xfrm>
          <a:prstGeom prst="rect">
            <a:avLst/>
          </a:prstGeom>
        </p:spPr>
      </p:pic>
      <p:sp>
        <p:nvSpPr>
          <p:cNvPr id="6" name="ZoneTexte 5">
            <a:extLst>
              <a:ext uri="{FF2B5EF4-FFF2-40B4-BE49-F238E27FC236}">
                <a16:creationId xmlns:a16="http://schemas.microsoft.com/office/drawing/2014/main" id="{C9A9CF82-9936-8D3C-C1A0-7BED1F63B367}"/>
              </a:ext>
            </a:extLst>
          </p:cNvPr>
          <p:cNvSpPr txBox="1"/>
          <p:nvPr/>
        </p:nvSpPr>
        <p:spPr>
          <a:xfrm>
            <a:off x="1636137" y="5480964"/>
            <a:ext cx="3402533"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fr-FR" sz="14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cs typeface="Aptos"/>
                <a:sym typeface="Aptos"/>
              </a:rPr>
              <a:t>Original de son Carnet de guerr</a:t>
            </a:r>
            <a:r>
              <a:rPr lang="fr-FR" sz="1400" dirty="0">
                <a:solidFill>
                  <a:srgbClr val="000000"/>
                </a:solidFill>
                <a:latin typeface="Verdana" panose="020B0604030504040204" pitchFamily="34" charset="0"/>
                <a:ea typeface="Verdana" panose="020B0604030504040204" pitchFamily="34" charset="0"/>
                <a:cs typeface="Aptos"/>
                <a:sym typeface="Aptos"/>
              </a:rPr>
              <a:t>e</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fr-FR" sz="14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cs typeface="Aptos"/>
                <a:sym typeface="Aptos"/>
              </a:rPr>
              <a:t>Dessins dans les années 1945/50</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fr-FR" sz="1400" dirty="0">
                <a:latin typeface="Verdana" panose="020B0604030504040204" pitchFamily="34" charset="0"/>
                <a:ea typeface="Verdana" panose="020B0604030504040204" pitchFamily="34" charset="0"/>
              </a:rPr>
              <a:t>Texte dans les années  1960</a:t>
            </a:r>
            <a:endParaRPr kumimoji="0" lang="fr-FR" sz="14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cs typeface="Aptos"/>
              <a:sym typeface="Aptos"/>
            </a:endParaRPr>
          </a:p>
        </p:txBody>
      </p:sp>
      <p:sp>
        <p:nvSpPr>
          <p:cNvPr id="7" name="Espace réservé du pied de page 6">
            <a:extLst>
              <a:ext uri="{FF2B5EF4-FFF2-40B4-BE49-F238E27FC236}">
                <a16:creationId xmlns:a16="http://schemas.microsoft.com/office/drawing/2014/main" id="{B0119D5E-99DA-9AD8-20A6-461B9E29259F}"/>
              </a:ext>
            </a:extLst>
          </p:cNvPr>
          <p:cNvSpPr>
            <a:spLocks noGrp="1"/>
          </p:cNvSpPr>
          <p:nvPr>
            <p:ph type="ftr" sz="quarter" idx="11"/>
          </p:nvPr>
        </p:nvSpPr>
        <p:spPr/>
        <p:txBody>
          <a:bodyPr/>
          <a:lstStyle/>
          <a:p>
            <a:r>
              <a:rPr lang="fr-FR"/>
              <a:t>Présentation Rob Roy / Claude Simon – Séminaire ALCS Arras 01-06-2024</a:t>
            </a:r>
            <a:endParaRPr lang="fr-FR" dirty="0"/>
          </a:p>
        </p:txBody>
      </p:sp>
      <p:sp>
        <p:nvSpPr>
          <p:cNvPr id="8" name="ZoneTexte 7">
            <a:extLst>
              <a:ext uri="{FF2B5EF4-FFF2-40B4-BE49-F238E27FC236}">
                <a16:creationId xmlns:a16="http://schemas.microsoft.com/office/drawing/2014/main" id="{A6431E06-ACA2-6577-074E-D99CB14FFDA6}"/>
              </a:ext>
            </a:extLst>
          </p:cNvPr>
          <p:cNvSpPr txBox="1"/>
          <p:nvPr/>
        </p:nvSpPr>
        <p:spPr>
          <a:xfrm>
            <a:off x="7241462" y="5478892"/>
            <a:ext cx="4545153"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hangingPunct="0">
              <a:buFont typeface="Arial" panose="020B0604020202020204" pitchFamily="34" charset="0"/>
              <a:buChar char="•"/>
            </a:pPr>
            <a:r>
              <a:rPr lang="fr-FR" sz="1400" dirty="0">
                <a:solidFill>
                  <a:srgbClr val="000000"/>
                </a:solidFill>
                <a:latin typeface="Verdana" panose="020B0604030504040204" pitchFamily="34" charset="0"/>
                <a:ea typeface="Verdana" panose="020B0604030504040204" pitchFamily="34" charset="0"/>
                <a:cs typeface="Aptos"/>
                <a:sym typeface="Aptos"/>
              </a:rPr>
              <a:t>Né le 3 octobre 1909 à Mont de Marsan.</a:t>
            </a:r>
          </a:p>
          <a:p>
            <a:pPr marL="285750" indent="-285750" hangingPunct="0">
              <a:buFont typeface="Arial" panose="020B0604020202020204" pitchFamily="34" charset="0"/>
              <a:buChar char="•"/>
            </a:pPr>
            <a:r>
              <a:rPr lang="fr-FR" sz="1400" dirty="0">
                <a:solidFill>
                  <a:srgbClr val="000000"/>
                </a:solidFill>
                <a:latin typeface="Verdana" panose="020B0604030504040204" pitchFamily="34" charset="0"/>
                <a:ea typeface="Verdana" panose="020B0604030504040204" pitchFamily="34" charset="0"/>
                <a:cs typeface="Aptos"/>
                <a:sym typeface="Aptos"/>
              </a:rPr>
              <a:t>Décédé le 14 octobre 1992 à Chatou </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fr-FR" sz="1400" dirty="0">
                <a:solidFill>
                  <a:srgbClr val="000000"/>
                </a:solidFill>
                <a:latin typeface="Verdana" panose="020B0604030504040204" pitchFamily="34" charset="0"/>
                <a:ea typeface="Verdana" panose="020B0604030504040204" pitchFamily="34" charset="0"/>
                <a:cs typeface="Aptos"/>
                <a:sym typeface="Aptos"/>
              </a:rPr>
              <a:t>Mobilisé le 1</a:t>
            </a:r>
            <a:r>
              <a:rPr lang="fr-FR" sz="1400" baseline="30000" dirty="0">
                <a:solidFill>
                  <a:srgbClr val="000000"/>
                </a:solidFill>
                <a:latin typeface="Verdana" panose="020B0604030504040204" pitchFamily="34" charset="0"/>
                <a:ea typeface="Verdana" panose="020B0604030504040204" pitchFamily="34" charset="0"/>
                <a:cs typeface="Aptos"/>
                <a:sym typeface="Aptos"/>
              </a:rPr>
              <a:t>er</a:t>
            </a:r>
            <a:r>
              <a:rPr lang="fr-FR" sz="1400" dirty="0">
                <a:solidFill>
                  <a:srgbClr val="000000"/>
                </a:solidFill>
                <a:latin typeface="Verdana" panose="020B0604030504040204" pitchFamily="34" charset="0"/>
                <a:ea typeface="Verdana" panose="020B0604030504040204" pitchFamily="34" charset="0"/>
                <a:cs typeface="Aptos"/>
                <a:sym typeface="Aptos"/>
              </a:rPr>
              <a:t> septembre 1939 à Paris </a:t>
            </a:r>
            <a:endParaRPr kumimoji="0" lang="fr-FR" sz="14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cs typeface="Aptos"/>
              <a:sym typeface="Aptos"/>
            </a:endParaRPr>
          </a:p>
        </p:txBody>
      </p:sp>
    </p:spTree>
    <p:extLst>
      <p:ext uri="{BB962C8B-B14F-4D97-AF65-F5344CB8AC3E}">
        <p14:creationId xmlns:p14="http://schemas.microsoft.com/office/powerpoint/2010/main" val="2973040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1FD51F-9DDF-7042-94DB-D62AB3979C20}"/>
              </a:ext>
            </a:extLst>
          </p:cNvPr>
          <p:cNvSpPr>
            <a:spLocks noGrp="1"/>
          </p:cNvSpPr>
          <p:nvPr>
            <p:ph type="title"/>
          </p:nvPr>
        </p:nvSpPr>
        <p:spPr>
          <a:xfrm>
            <a:off x="396240" y="-23539"/>
            <a:ext cx="10515600" cy="1325563"/>
          </a:xfrm>
        </p:spPr>
        <p:txBody>
          <a:bodyPr>
            <a:normAutofit/>
          </a:bodyPr>
          <a:lstStyle/>
          <a:p>
            <a:r>
              <a:rPr lang="fr-FR" sz="2800" dirty="0">
                <a:latin typeface="Verdana" panose="020B0604030504040204" pitchFamily="34" charset="0"/>
                <a:ea typeface="Verdana" panose="020B0604030504040204" pitchFamily="34" charset="0"/>
              </a:rPr>
              <a:t>Fin de la guerre, Tous aux abris </a:t>
            </a:r>
          </a:p>
        </p:txBody>
      </p:sp>
      <p:sp>
        <p:nvSpPr>
          <p:cNvPr id="3" name="Espace réservé du texte 2">
            <a:extLst>
              <a:ext uri="{FF2B5EF4-FFF2-40B4-BE49-F238E27FC236}">
                <a16:creationId xmlns:a16="http://schemas.microsoft.com/office/drawing/2014/main" id="{DAF6E505-6E26-8CAC-CD12-2C1B54F02AEC}"/>
              </a:ext>
            </a:extLst>
          </p:cNvPr>
          <p:cNvSpPr>
            <a:spLocks noGrp="1"/>
          </p:cNvSpPr>
          <p:nvPr>
            <p:ph type="body" sz="half" idx="1"/>
          </p:nvPr>
        </p:nvSpPr>
        <p:spPr/>
        <p:txBody>
          <a:bodyPr/>
          <a:lstStyle/>
          <a:p>
            <a:endParaRPr lang="fr-FR"/>
          </a:p>
        </p:txBody>
      </p:sp>
      <p:pic>
        <p:nvPicPr>
          <p:cNvPr id="5" name="Image 4">
            <a:extLst>
              <a:ext uri="{FF2B5EF4-FFF2-40B4-BE49-F238E27FC236}">
                <a16:creationId xmlns:a16="http://schemas.microsoft.com/office/drawing/2014/main" id="{9B8D92AD-1C27-5C66-CE35-2B19F6D85E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4138" y="439196"/>
            <a:ext cx="4151376" cy="5835322"/>
          </a:xfrm>
          <a:prstGeom prst="rect">
            <a:avLst/>
          </a:prstGeom>
        </p:spPr>
      </p:pic>
      <p:pic>
        <p:nvPicPr>
          <p:cNvPr id="7" name="Image 6">
            <a:extLst>
              <a:ext uri="{FF2B5EF4-FFF2-40B4-BE49-F238E27FC236}">
                <a16:creationId xmlns:a16="http://schemas.microsoft.com/office/drawing/2014/main" id="{F6ACE986-8D88-8326-F726-701CED0AE8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 y="1436726"/>
            <a:ext cx="5940578" cy="4837792"/>
          </a:xfrm>
          <a:prstGeom prst="rect">
            <a:avLst/>
          </a:prstGeom>
        </p:spPr>
      </p:pic>
      <p:sp>
        <p:nvSpPr>
          <p:cNvPr id="6" name="Espace réservé du numéro de diapositive 5">
            <a:extLst>
              <a:ext uri="{FF2B5EF4-FFF2-40B4-BE49-F238E27FC236}">
                <a16:creationId xmlns:a16="http://schemas.microsoft.com/office/drawing/2014/main" id="{3381B9DD-9410-1DA3-93D7-622AFD3F7D18}"/>
              </a:ext>
            </a:extLst>
          </p:cNvPr>
          <p:cNvSpPr>
            <a:spLocks noGrp="1"/>
          </p:cNvSpPr>
          <p:nvPr>
            <p:ph type="sldNum" sz="quarter" idx="2"/>
          </p:nvPr>
        </p:nvSpPr>
        <p:spPr/>
        <p:txBody>
          <a:bodyPr/>
          <a:lstStyle/>
          <a:p>
            <a:fld id="{86CB4B4D-7CA3-9044-876B-883B54F8677D}" type="slidenum">
              <a:rPr lang="fr-FR" smtClean="0"/>
              <a:t>30</a:t>
            </a:fld>
            <a:endParaRPr lang="fr-FR"/>
          </a:p>
        </p:txBody>
      </p:sp>
      <p:sp>
        <p:nvSpPr>
          <p:cNvPr id="4" name="ZoneTexte 3">
            <a:extLst>
              <a:ext uri="{FF2B5EF4-FFF2-40B4-BE49-F238E27FC236}">
                <a16:creationId xmlns:a16="http://schemas.microsoft.com/office/drawing/2014/main" id="{7EC57947-C944-724B-A4F1-8E0E0F99D7C1}"/>
              </a:ext>
            </a:extLst>
          </p:cNvPr>
          <p:cNvSpPr txBox="1"/>
          <p:nvPr/>
        </p:nvSpPr>
        <p:spPr>
          <a:xfrm>
            <a:off x="3233057" y="6356350"/>
            <a:ext cx="6749143" cy="738664"/>
          </a:xfrm>
          <a:prstGeom prst="rect">
            <a:avLst/>
          </a:prstGeom>
          <a:noFill/>
        </p:spPr>
        <p:txBody>
          <a:bodyPr wrap="square" rtlCol="0">
            <a:spAutoFit/>
          </a:bodyPr>
          <a:lstStyle/>
          <a:p>
            <a:pPr algn="ctr"/>
            <a:r>
              <a:rPr lang="fr-FR" sz="1200" dirty="0">
                <a:solidFill>
                  <a:schemeClr val="bg2">
                    <a:lumMod val="50000"/>
                  </a:schemeClr>
                </a:solidFill>
              </a:rPr>
              <a:t>Présentation Rob Roy/Claude Simon – Séminaire ALCS Arras </a:t>
            </a:r>
          </a:p>
          <a:p>
            <a:pPr algn="ctr"/>
            <a:r>
              <a:rPr lang="fr-FR" sz="1200" dirty="0">
                <a:solidFill>
                  <a:schemeClr val="bg2">
                    <a:lumMod val="50000"/>
                  </a:schemeClr>
                </a:solidFill>
              </a:rPr>
              <a:t>01.06.2024</a:t>
            </a:r>
          </a:p>
          <a:p>
            <a:endParaRPr lang="fr-FR" dirty="0"/>
          </a:p>
        </p:txBody>
      </p:sp>
    </p:spTree>
    <p:extLst>
      <p:ext uri="{BB962C8B-B14F-4D97-AF65-F5344CB8AC3E}">
        <p14:creationId xmlns:p14="http://schemas.microsoft.com/office/powerpoint/2010/main" val="300248371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lice, étiquette, signe&#10;&#10;Description générée automatiquement">
            <a:extLst>
              <a:ext uri="{FF2B5EF4-FFF2-40B4-BE49-F238E27FC236}">
                <a16:creationId xmlns:a16="http://schemas.microsoft.com/office/drawing/2014/main" id="{981057BC-64F1-5CCB-8552-F866B14F5709}"/>
              </a:ext>
            </a:extLst>
          </p:cNvPr>
          <p:cNvPicPr>
            <a:picLocks noChangeAspect="1"/>
          </p:cNvPicPr>
          <p:nvPr/>
        </p:nvPicPr>
        <p:blipFill rotWithShape="1">
          <a:blip r:embed="rId2">
            <a:extLst>
              <a:ext uri="{28A0092B-C50C-407E-A947-70E740481C1C}">
                <a14:useLocalDpi xmlns:a14="http://schemas.microsoft.com/office/drawing/2010/main" val="0"/>
              </a:ext>
            </a:extLst>
          </a:blip>
          <a:srcRect l="16459" t="8534" r="14385" b="9866"/>
          <a:stretch/>
        </p:blipFill>
        <p:spPr>
          <a:xfrm>
            <a:off x="947390" y="960120"/>
            <a:ext cx="3313714" cy="5213350"/>
          </a:xfrm>
          <a:prstGeom prst="rect">
            <a:avLst/>
          </a:prstGeom>
        </p:spPr>
      </p:pic>
      <p:pic>
        <p:nvPicPr>
          <p:cNvPr id="2" name="Image 1" descr="Une image contenant habits, croquis, dessin, homme&#10;&#10;Description générée automatiquement">
            <a:extLst>
              <a:ext uri="{FF2B5EF4-FFF2-40B4-BE49-F238E27FC236}">
                <a16:creationId xmlns:a16="http://schemas.microsoft.com/office/drawing/2014/main" id="{478DC793-5ADB-D510-E478-9B670C3D3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953" y="1869608"/>
            <a:ext cx="6843408" cy="4303862"/>
          </a:xfrm>
          <a:prstGeom prst="rect">
            <a:avLst/>
          </a:prstGeom>
        </p:spPr>
      </p:pic>
      <p:sp>
        <p:nvSpPr>
          <p:cNvPr id="4" name="Espace réservé du pied de page 3">
            <a:extLst>
              <a:ext uri="{FF2B5EF4-FFF2-40B4-BE49-F238E27FC236}">
                <a16:creationId xmlns:a16="http://schemas.microsoft.com/office/drawing/2014/main" id="{1D6A55F5-6AAE-F470-CCF4-D7AFABDF896A}"/>
              </a:ext>
            </a:extLst>
          </p:cNvPr>
          <p:cNvSpPr>
            <a:spLocks noGrp="1"/>
          </p:cNvSpPr>
          <p:nvPr>
            <p:ph type="ftr" sz="quarter" idx="11"/>
          </p:nvPr>
        </p:nvSpPr>
        <p:spPr/>
        <p:txBody>
          <a:bodyPr/>
          <a:lstStyle/>
          <a:p>
            <a:r>
              <a:rPr lang="fr-FR" dirty="0"/>
              <a:t>Présentation Rob Roy / Claude Simon – Séminaire ALCS Arras 01-06-2024</a:t>
            </a:r>
          </a:p>
        </p:txBody>
      </p:sp>
      <p:sp>
        <p:nvSpPr>
          <p:cNvPr id="5" name="Espace réservé du numéro de diapositive 4">
            <a:extLst>
              <a:ext uri="{FF2B5EF4-FFF2-40B4-BE49-F238E27FC236}">
                <a16:creationId xmlns:a16="http://schemas.microsoft.com/office/drawing/2014/main" id="{4C25941D-9BC7-ABF9-A616-67BD2445AE81}"/>
              </a:ext>
            </a:extLst>
          </p:cNvPr>
          <p:cNvSpPr>
            <a:spLocks noGrp="1"/>
          </p:cNvSpPr>
          <p:nvPr>
            <p:ph type="sldNum" sz="quarter" idx="4294967295"/>
          </p:nvPr>
        </p:nvSpPr>
        <p:spPr>
          <a:xfrm>
            <a:off x="11918950" y="6403975"/>
            <a:ext cx="273050" cy="269875"/>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757575"/>
                </a:solidFill>
                <a:effectLst/>
                <a:uFillTx/>
                <a:latin typeface="Aptos"/>
                <a:ea typeface="Aptos"/>
                <a:cs typeface="Apto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9pPr>
          </a:lstStyle>
          <a:p>
            <a:fld id="{86CB4B4D-7CA3-9044-876B-883B54F8677D}" type="slidenum">
              <a:rPr lang="fr-FR" smtClean="0"/>
              <a:pPr/>
              <a:t>31</a:t>
            </a:fld>
            <a:endParaRPr lang="fr-FR"/>
          </a:p>
        </p:txBody>
      </p:sp>
      <p:sp>
        <p:nvSpPr>
          <p:cNvPr id="6" name="ZoneTexte 5">
            <a:extLst>
              <a:ext uri="{FF2B5EF4-FFF2-40B4-BE49-F238E27FC236}">
                <a16:creationId xmlns:a16="http://schemas.microsoft.com/office/drawing/2014/main" id="{DAA6E65F-2EA7-55E6-3762-019D44353DFF}"/>
              </a:ext>
            </a:extLst>
          </p:cNvPr>
          <p:cNvSpPr txBox="1"/>
          <p:nvPr/>
        </p:nvSpPr>
        <p:spPr>
          <a:xfrm>
            <a:off x="704088" y="362787"/>
            <a:ext cx="6150979" cy="461665"/>
          </a:xfrm>
          <a:prstGeom prst="rect">
            <a:avLst/>
          </a:prstGeom>
          <a:noFill/>
        </p:spPr>
        <p:txBody>
          <a:bodyPr wrap="none" rtlCol="0">
            <a:spAutoFit/>
          </a:bodyPr>
          <a:lstStyle/>
          <a:p>
            <a:r>
              <a:rPr lang="fr-FR" sz="2400" dirty="0">
                <a:latin typeface="Verdana" panose="020B0604030504040204" pitchFamily="34" charset="0"/>
                <a:ea typeface="Verdana" panose="020B0604030504040204" pitchFamily="34" charset="0"/>
              </a:rPr>
              <a:t>Les caricatures de la Libération à Paris</a:t>
            </a:r>
          </a:p>
        </p:txBody>
      </p:sp>
    </p:spTree>
    <p:extLst>
      <p:ext uri="{BB962C8B-B14F-4D97-AF65-F5344CB8AC3E}">
        <p14:creationId xmlns:p14="http://schemas.microsoft.com/office/powerpoint/2010/main" val="2103563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dessin, croquis, illustration, Gravure&#10;&#10;Description générée automatiquement">
            <a:extLst>
              <a:ext uri="{FF2B5EF4-FFF2-40B4-BE49-F238E27FC236}">
                <a16:creationId xmlns:a16="http://schemas.microsoft.com/office/drawing/2014/main" id="{726FFD26-47B5-C95F-2C65-A79BA86F4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723" y="3287999"/>
            <a:ext cx="4992625" cy="3188649"/>
          </a:xfrm>
          <a:prstGeom prst="rect">
            <a:avLst/>
          </a:prstGeom>
        </p:spPr>
      </p:pic>
      <p:pic>
        <p:nvPicPr>
          <p:cNvPr id="5" name="Image 4" descr="Une image contenant dessin, croquis, illustration, habits&#10;&#10;Description générée automatiquement">
            <a:extLst>
              <a:ext uri="{FF2B5EF4-FFF2-40B4-BE49-F238E27FC236}">
                <a16:creationId xmlns:a16="http://schemas.microsoft.com/office/drawing/2014/main" id="{4EEF2017-ADC5-3C71-6E94-84A9FE14F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479" y="24394"/>
            <a:ext cx="5135233" cy="3269699"/>
          </a:xfrm>
          <a:prstGeom prst="rect">
            <a:avLst/>
          </a:prstGeom>
        </p:spPr>
      </p:pic>
      <p:pic>
        <p:nvPicPr>
          <p:cNvPr id="7" name="Image 6" descr="Une image contenant dessin, croquis, habits, personne&#10;&#10;Description générée automatiquement">
            <a:extLst>
              <a:ext uri="{FF2B5EF4-FFF2-40B4-BE49-F238E27FC236}">
                <a16:creationId xmlns:a16="http://schemas.microsoft.com/office/drawing/2014/main" id="{C91FC5EF-2CA9-ED1E-017E-F1025A409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9671" y="157190"/>
            <a:ext cx="4830011" cy="3070642"/>
          </a:xfrm>
          <a:prstGeom prst="rect">
            <a:avLst/>
          </a:prstGeom>
        </p:spPr>
      </p:pic>
      <p:sp>
        <p:nvSpPr>
          <p:cNvPr id="4" name="Espace réservé du numéro de diapositive 3">
            <a:extLst>
              <a:ext uri="{FF2B5EF4-FFF2-40B4-BE49-F238E27FC236}">
                <a16:creationId xmlns:a16="http://schemas.microsoft.com/office/drawing/2014/main" id="{724B05B7-AF98-9010-D504-FCB62A53AD6E}"/>
              </a:ext>
            </a:extLst>
          </p:cNvPr>
          <p:cNvSpPr>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757575"/>
                </a:solidFill>
                <a:effectLst/>
                <a:uFillTx/>
                <a:latin typeface="Aptos"/>
                <a:ea typeface="Aptos"/>
                <a:cs typeface="Apto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9pPr>
          </a:lstStyle>
          <a:p>
            <a:fld id="{86CB4B4D-7CA3-9044-876B-883B54F8677D}" type="slidenum">
              <a:rPr lang="fr-FR" smtClean="0"/>
              <a:pPr/>
              <a:t>32</a:t>
            </a:fld>
            <a:endParaRPr lang="fr-FR"/>
          </a:p>
        </p:txBody>
      </p:sp>
      <p:sp>
        <p:nvSpPr>
          <p:cNvPr id="2" name="Espace réservé du pied de page 1">
            <a:extLst>
              <a:ext uri="{FF2B5EF4-FFF2-40B4-BE49-F238E27FC236}">
                <a16:creationId xmlns:a16="http://schemas.microsoft.com/office/drawing/2014/main" id="{3D02134D-DB3B-6549-81CB-F22DA19DEFDA}"/>
              </a:ext>
            </a:extLst>
          </p:cNvPr>
          <p:cNvSpPr>
            <a:spLocks noGrp="1"/>
          </p:cNvSpPr>
          <p:nvPr>
            <p:ph type="ftr" sz="quarter" idx="11"/>
          </p:nvPr>
        </p:nvSpPr>
        <p:spPr>
          <a:xfrm>
            <a:off x="4038600" y="6404292"/>
            <a:ext cx="4114800" cy="317183"/>
          </a:xfrm>
        </p:spPr>
        <p:txBody>
          <a:bodyPr/>
          <a:lstStyle/>
          <a:p>
            <a:r>
              <a:rPr lang="fr-FR" dirty="0"/>
              <a:t>Présentation Rob Roy / Claude Simon – Séminaire ALCS Arras 01-06-2024</a:t>
            </a:r>
          </a:p>
        </p:txBody>
      </p:sp>
    </p:spTree>
    <p:extLst>
      <p:ext uri="{BB962C8B-B14F-4D97-AF65-F5344CB8AC3E}">
        <p14:creationId xmlns:p14="http://schemas.microsoft.com/office/powerpoint/2010/main" val="1849573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habits, personne, chaussures, homme&#10;&#10;Description générée automatiquement">
            <a:extLst>
              <a:ext uri="{FF2B5EF4-FFF2-40B4-BE49-F238E27FC236}">
                <a16:creationId xmlns:a16="http://schemas.microsoft.com/office/drawing/2014/main" id="{0DEFEB53-BD46-1883-3ADD-EA0ED8428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727" y="1246176"/>
            <a:ext cx="2710035" cy="4093882"/>
          </a:xfrm>
          <a:prstGeom prst="rect">
            <a:avLst/>
          </a:prstGeom>
        </p:spPr>
      </p:pic>
      <p:pic>
        <p:nvPicPr>
          <p:cNvPr id="3" name="Image 2" descr="Une image contenant habits, personne, Visage humain, homme&#10;&#10;Description générée automatiquement">
            <a:extLst>
              <a:ext uri="{FF2B5EF4-FFF2-40B4-BE49-F238E27FC236}">
                <a16:creationId xmlns:a16="http://schemas.microsoft.com/office/drawing/2014/main" id="{DE0A16B3-43A6-CC42-5532-62A8ECE2D0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5693" y="1049616"/>
            <a:ext cx="4040077" cy="4281336"/>
          </a:xfrm>
          <a:prstGeom prst="rect">
            <a:avLst/>
          </a:prstGeom>
        </p:spPr>
      </p:pic>
      <p:pic>
        <p:nvPicPr>
          <p:cNvPr id="4" name="Image 3" descr="Une image contenant habits, personne, homme, chaussures&#10;&#10;Description générée automatiquement">
            <a:extLst>
              <a:ext uri="{FF2B5EF4-FFF2-40B4-BE49-F238E27FC236}">
                <a16:creationId xmlns:a16="http://schemas.microsoft.com/office/drawing/2014/main" id="{DE9B3831-6B82-849C-F54F-2EA3CBF4DD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3332" y="1105452"/>
            <a:ext cx="3073119" cy="4169664"/>
          </a:xfrm>
          <a:prstGeom prst="rect">
            <a:avLst/>
          </a:prstGeom>
        </p:spPr>
      </p:pic>
      <p:sp>
        <p:nvSpPr>
          <p:cNvPr id="6" name="ZoneTexte 5">
            <a:extLst>
              <a:ext uri="{FF2B5EF4-FFF2-40B4-BE49-F238E27FC236}">
                <a16:creationId xmlns:a16="http://schemas.microsoft.com/office/drawing/2014/main" id="{3B7130B0-1598-EE88-3F74-BD10346C851E}"/>
              </a:ext>
            </a:extLst>
          </p:cNvPr>
          <p:cNvSpPr txBox="1"/>
          <p:nvPr/>
        </p:nvSpPr>
        <p:spPr>
          <a:xfrm>
            <a:off x="437743" y="5611824"/>
            <a:ext cx="272792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Aptos"/>
              </a:rPr>
              <a:t>Hiver 1939/1940  quartier Mortier</a:t>
            </a:r>
          </a:p>
        </p:txBody>
      </p:sp>
      <p:sp>
        <p:nvSpPr>
          <p:cNvPr id="7" name="ZoneTexte 6">
            <a:extLst>
              <a:ext uri="{FF2B5EF4-FFF2-40B4-BE49-F238E27FC236}">
                <a16:creationId xmlns:a16="http://schemas.microsoft.com/office/drawing/2014/main" id="{051BD7EB-C09F-0D8A-CE04-602A9BA6188F}"/>
              </a:ext>
            </a:extLst>
          </p:cNvPr>
          <p:cNvSpPr txBox="1"/>
          <p:nvPr/>
        </p:nvSpPr>
        <p:spPr>
          <a:xfrm>
            <a:off x="4661214" y="5637875"/>
            <a:ext cx="16290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200" dirty="0">
                <a:latin typeface="Verdana" panose="020B0604030504040204" pitchFamily="34" charset="0"/>
                <a:ea typeface="Verdana" panose="020B0604030504040204" pitchFamily="34" charset="0"/>
              </a:rPr>
              <a:t>Mars 19</a:t>
            </a:r>
            <a:r>
              <a:rPr kumimoji="0" lang="fr-FR" sz="12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Aptos"/>
              </a:rPr>
              <a:t>40  à Reims</a:t>
            </a:r>
          </a:p>
        </p:txBody>
      </p:sp>
      <p:sp>
        <p:nvSpPr>
          <p:cNvPr id="8" name="ZoneTexte 7">
            <a:extLst>
              <a:ext uri="{FF2B5EF4-FFF2-40B4-BE49-F238E27FC236}">
                <a16:creationId xmlns:a16="http://schemas.microsoft.com/office/drawing/2014/main" id="{43C677C3-205E-DC77-2058-D45D8448725C}"/>
              </a:ext>
            </a:extLst>
          </p:cNvPr>
          <p:cNvSpPr txBox="1"/>
          <p:nvPr/>
        </p:nvSpPr>
        <p:spPr>
          <a:xfrm>
            <a:off x="8338494" y="5637874"/>
            <a:ext cx="284795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200" dirty="0">
                <a:latin typeface="Verdana" panose="020B0604030504040204" pitchFamily="34" charset="0"/>
                <a:ea typeface="Verdana" panose="020B0604030504040204" pitchFamily="34" charset="0"/>
              </a:rPr>
              <a:t>Mars 1940 avec les Anglais à Reims</a:t>
            </a:r>
            <a:endParaRPr kumimoji="0" lang="fr-FR" sz="12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Aptos"/>
            </a:endParaRPr>
          </a:p>
        </p:txBody>
      </p:sp>
      <p:sp>
        <p:nvSpPr>
          <p:cNvPr id="9" name="Espace réservé du numéro de diapositive 8">
            <a:extLst>
              <a:ext uri="{FF2B5EF4-FFF2-40B4-BE49-F238E27FC236}">
                <a16:creationId xmlns:a16="http://schemas.microsoft.com/office/drawing/2014/main" id="{1C9C8AE8-E6C0-4F81-4CA0-3878F454C0C8}"/>
              </a:ext>
            </a:extLst>
          </p:cNvPr>
          <p:cNvSpPr>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757575"/>
                </a:solidFill>
                <a:effectLst/>
                <a:uFillTx/>
                <a:latin typeface="Aptos"/>
                <a:ea typeface="Aptos"/>
                <a:cs typeface="Apto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9pPr>
          </a:lstStyle>
          <a:p>
            <a:fld id="{86CB4B4D-7CA3-9044-876B-883B54F8677D}" type="slidenum">
              <a:rPr lang="fr-FR" smtClean="0"/>
              <a:pPr/>
              <a:t>4</a:t>
            </a:fld>
            <a:endParaRPr lang="fr-FR"/>
          </a:p>
        </p:txBody>
      </p:sp>
      <p:sp>
        <p:nvSpPr>
          <p:cNvPr id="5" name="Espace réservé du pied de page 4">
            <a:extLst>
              <a:ext uri="{FF2B5EF4-FFF2-40B4-BE49-F238E27FC236}">
                <a16:creationId xmlns:a16="http://schemas.microsoft.com/office/drawing/2014/main" id="{8E8B4F45-3E93-DC1B-6A30-393A453E3392}"/>
              </a:ext>
            </a:extLst>
          </p:cNvPr>
          <p:cNvSpPr>
            <a:spLocks noGrp="1"/>
          </p:cNvSpPr>
          <p:nvPr>
            <p:ph type="ftr" sz="quarter" idx="11"/>
          </p:nvPr>
        </p:nvSpPr>
        <p:spPr/>
        <p:txBody>
          <a:bodyPr/>
          <a:lstStyle/>
          <a:p>
            <a:r>
              <a:rPr lang="fr-FR" dirty="0"/>
              <a:t>Présentation Rob Roy / Claude Simon – Séminaire ALCS Arras 01-06-2024</a:t>
            </a:r>
          </a:p>
        </p:txBody>
      </p:sp>
    </p:spTree>
    <p:extLst>
      <p:ext uri="{BB962C8B-B14F-4D97-AF65-F5344CB8AC3E}">
        <p14:creationId xmlns:p14="http://schemas.microsoft.com/office/powerpoint/2010/main" val="4016851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Espace réservé du contenu 3"/>
          <p:cNvSpPr txBox="1"/>
          <p:nvPr/>
        </p:nvSpPr>
        <p:spPr>
          <a:xfrm>
            <a:off x="7068502" y="5121592"/>
            <a:ext cx="4285298" cy="1417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p>
            <a:pPr marL="228600" indent="-228600">
              <a:lnSpc>
                <a:spcPct val="90000"/>
              </a:lnSpc>
              <a:spcBef>
                <a:spcPts val="1000"/>
              </a:spcBef>
              <a:buSzPct val="100000"/>
              <a:buFont typeface="Arial"/>
              <a:buChar char="•"/>
              <a:defRPr sz="2000"/>
            </a:pPr>
            <a:r>
              <a:rPr sz="1400" dirty="0">
                <a:latin typeface="Verdana" panose="020B0604030504040204" pitchFamily="34" charset="0"/>
                <a:ea typeface="Verdana" panose="020B0604030504040204" pitchFamily="34" charset="0"/>
                <a:cs typeface="Verdana" panose="020B0604030504040204" pitchFamily="34" charset="0"/>
              </a:rPr>
              <a:t>Né le 10 </a:t>
            </a:r>
            <a:r>
              <a:rPr sz="1400" dirty="0" err="1">
                <a:latin typeface="Verdana" panose="020B0604030504040204" pitchFamily="34" charset="0"/>
                <a:ea typeface="Verdana" panose="020B0604030504040204" pitchFamily="34" charset="0"/>
                <a:cs typeface="Verdana" panose="020B0604030504040204" pitchFamily="34" charset="0"/>
              </a:rPr>
              <a:t>octobre</a:t>
            </a:r>
            <a:r>
              <a:rPr sz="1400" dirty="0">
                <a:latin typeface="Verdana" panose="020B0604030504040204" pitchFamily="34" charset="0"/>
                <a:ea typeface="Verdana" panose="020B0604030504040204" pitchFamily="34" charset="0"/>
                <a:cs typeface="Verdana" panose="020B0604030504040204" pitchFamily="34" charset="0"/>
              </a:rPr>
              <a:t> 1913 </a:t>
            </a:r>
            <a:r>
              <a:rPr sz="1400" dirty="0" err="1">
                <a:latin typeface="Verdana" panose="020B0604030504040204" pitchFamily="34" charset="0"/>
                <a:ea typeface="Verdana" panose="020B0604030504040204" pitchFamily="34" charset="0"/>
                <a:cs typeface="Verdana" panose="020B0604030504040204" pitchFamily="34" charset="0"/>
              </a:rPr>
              <a:t>à</a:t>
            </a:r>
            <a:r>
              <a:rPr sz="1400" dirty="0">
                <a:latin typeface="Verdana" panose="020B0604030504040204" pitchFamily="34" charset="0"/>
                <a:ea typeface="Verdana" panose="020B0604030504040204" pitchFamily="34" charset="0"/>
                <a:cs typeface="Verdana" panose="020B0604030504040204" pitchFamily="34" charset="0"/>
              </a:rPr>
              <a:t> Tananarive</a:t>
            </a:r>
            <a:endParaRPr lang="fr-FR" sz="1400" dirty="0">
              <a:latin typeface="Verdana" panose="020B0604030504040204" pitchFamily="34" charset="0"/>
              <a:ea typeface="Verdana" panose="020B0604030504040204" pitchFamily="34" charset="0"/>
              <a:cs typeface="Verdana" panose="020B0604030504040204" pitchFamily="34" charset="0"/>
            </a:endParaRPr>
          </a:p>
          <a:p>
            <a:pPr marL="228600" indent="-228600">
              <a:lnSpc>
                <a:spcPct val="90000"/>
              </a:lnSpc>
              <a:spcBef>
                <a:spcPts val="1000"/>
              </a:spcBef>
              <a:buSzPct val="100000"/>
              <a:buFont typeface="Arial"/>
              <a:buChar char="•"/>
              <a:defRPr sz="2000"/>
            </a:pPr>
            <a:r>
              <a:rPr lang="fr-FR" sz="1400" dirty="0">
                <a:latin typeface="Verdana" panose="020B0604030504040204" pitchFamily="34" charset="0"/>
                <a:ea typeface="Verdana" panose="020B0604030504040204" pitchFamily="34" charset="0"/>
                <a:cs typeface="Verdana" panose="020B0604030504040204" pitchFamily="34" charset="0"/>
              </a:rPr>
              <a:t>Décédé le 6 juillet 2005 à Paris </a:t>
            </a:r>
          </a:p>
          <a:p>
            <a:pPr marL="228600" indent="-228600">
              <a:lnSpc>
                <a:spcPct val="90000"/>
              </a:lnSpc>
              <a:spcBef>
                <a:spcPts val="1000"/>
              </a:spcBef>
              <a:buSzPct val="100000"/>
              <a:buFont typeface="Arial"/>
              <a:buChar char="•"/>
              <a:defRPr sz="2000"/>
            </a:pPr>
            <a:r>
              <a:rPr lang="fr-FR" sz="1400" dirty="0">
                <a:latin typeface="Verdana" panose="020B0604030504040204" pitchFamily="34" charset="0"/>
                <a:ea typeface="Verdana" panose="020B0604030504040204" pitchFamily="34" charset="0"/>
                <a:cs typeface="Verdana" panose="020B0604030504040204" pitchFamily="34" charset="0"/>
              </a:rPr>
              <a:t>Mobilisé le 1</a:t>
            </a:r>
            <a:r>
              <a:rPr lang="fr-FR" sz="1400" baseline="30000" dirty="0">
                <a:latin typeface="Verdana" panose="020B0604030504040204" pitchFamily="34" charset="0"/>
                <a:ea typeface="Verdana" panose="020B0604030504040204" pitchFamily="34" charset="0"/>
                <a:cs typeface="Verdana" panose="020B0604030504040204" pitchFamily="34" charset="0"/>
              </a:rPr>
              <a:t>er</a:t>
            </a:r>
            <a:r>
              <a:rPr lang="fr-FR" sz="1400" dirty="0">
                <a:latin typeface="Verdana" panose="020B0604030504040204" pitchFamily="34" charset="0"/>
                <a:ea typeface="Verdana" panose="020B0604030504040204" pitchFamily="34" charset="0"/>
                <a:cs typeface="Verdana" panose="020B0604030504040204" pitchFamily="34" charset="0"/>
              </a:rPr>
              <a:t> septembre 1939 à Collioures</a:t>
            </a:r>
            <a:endParaRPr sz="1400" dirty="0">
              <a:latin typeface="Verdana" panose="020B0604030504040204" pitchFamily="34" charset="0"/>
              <a:ea typeface="Verdana" panose="020B0604030504040204" pitchFamily="34" charset="0"/>
              <a:cs typeface="Verdana" panose="020B0604030504040204" pitchFamily="34" charset="0"/>
            </a:endParaRPr>
          </a:p>
        </p:txBody>
      </p:sp>
      <p:pic>
        <p:nvPicPr>
          <p:cNvPr id="106" name="Image 7" descr="Image 7"/>
          <p:cNvPicPr>
            <a:picLocks noChangeAspect="1"/>
          </p:cNvPicPr>
          <p:nvPr/>
        </p:nvPicPr>
        <p:blipFill>
          <a:blip r:embed="rId2"/>
          <a:srcRect l="7980"/>
          <a:stretch>
            <a:fillRect/>
          </a:stretch>
        </p:blipFill>
        <p:spPr>
          <a:xfrm>
            <a:off x="7333489" y="521874"/>
            <a:ext cx="3086101" cy="4438740"/>
          </a:xfrm>
          <a:prstGeom prst="rect">
            <a:avLst/>
          </a:prstGeom>
          <a:ln w="12700">
            <a:miter lim="400000"/>
          </a:ln>
        </p:spPr>
      </p:pic>
      <p:sp>
        <p:nvSpPr>
          <p:cNvPr id="109" name="ZoneTexte 6"/>
          <p:cNvSpPr txBox="1"/>
          <p:nvPr/>
        </p:nvSpPr>
        <p:spPr>
          <a:xfrm>
            <a:off x="740229" y="382777"/>
            <a:ext cx="3715948"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400"/>
            </a:lvl1pPr>
          </a:lstStyle>
          <a:p>
            <a:r>
              <a:rPr dirty="0">
                <a:latin typeface="Verdana" panose="020B0604030504040204" pitchFamily="34" charset="0"/>
                <a:ea typeface="Verdana" panose="020B0604030504040204" pitchFamily="34" charset="0"/>
                <a:cs typeface="Verdana" panose="020B0604030504040204" pitchFamily="34" charset="0"/>
              </a:rPr>
              <a:t>Claude Simon</a:t>
            </a:r>
          </a:p>
        </p:txBody>
      </p:sp>
      <p:sp>
        <p:nvSpPr>
          <p:cNvPr id="3" name="Espace réservé du numéro de diapositive 2">
            <a:extLst>
              <a:ext uri="{FF2B5EF4-FFF2-40B4-BE49-F238E27FC236}">
                <a16:creationId xmlns:a16="http://schemas.microsoft.com/office/drawing/2014/main" id="{14C60618-71C6-B7CA-1D3A-7EDC43C34620}"/>
              </a:ext>
            </a:extLst>
          </p:cNvPr>
          <p:cNvSpPr>
            <a:spLocks noGrp="1"/>
          </p:cNvSpPr>
          <p:nvPr>
            <p:ph type="sldNum" sz="quarter" idx="2"/>
          </p:nvPr>
        </p:nvSpPr>
        <p:spPr/>
        <p:txBody>
          <a:bodyPr/>
          <a:lstStyle/>
          <a:p>
            <a:fld id="{86CB4B4D-7CA3-9044-876B-883B54F8677D}" type="slidenum">
              <a:rPr lang="fr-FR" smtClean="0"/>
              <a:t>5</a:t>
            </a:fld>
            <a:endParaRPr lang="fr-FR"/>
          </a:p>
        </p:txBody>
      </p:sp>
      <p:sp>
        <p:nvSpPr>
          <p:cNvPr id="4" name="Espace réservé du texte 3">
            <a:extLst>
              <a:ext uri="{FF2B5EF4-FFF2-40B4-BE49-F238E27FC236}">
                <a16:creationId xmlns:a16="http://schemas.microsoft.com/office/drawing/2014/main" id="{C8383C94-D793-C8FF-9CCA-1F19126CE241}"/>
              </a:ext>
            </a:extLst>
          </p:cNvPr>
          <p:cNvSpPr>
            <a:spLocks noGrp="1"/>
          </p:cNvSpPr>
          <p:nvPr>
            <p:ph type="body" sz="half" idx="1"/>
          </p:nvPr>
        </p:nvSpPr>
        <p:spPr>
          <a:xfrm>
            <a:off x="740229" y="5121592"/>
            <a:ext cx="5127170" cy="1003437"/>
          </a:xfrm>
        </p:spPr>
        <p:txBody>
          <a:bodyPr>
            <a:normAutofit fontScale="85000" lnSpcReduction="20000"/>
          </a:bodyPr>
          <a:lstStyle/>
          <a:p>
            <a:r>
              <a:rPr lang="fr-FR" sz="1800" i="1" dirty="0"/>
              <a:t>La Route des Flandres, Minuit, </a:t>
            </a:r>
            <a:r>
              <a:rPr lang="fr-FR" sz="1800" dirty="0"/>
              <a:t>1960</a:t>
            </a:r>
          </a:p>
          <a:p>
            <a:r>
              <a:rPr lang="fr-FR" sz="1800" i="1" dirty="0"/>
              <a:t>L’Acacia,</a:t>
            </a:r>
            <a:r>
              <a:rPr lang="fr-FR" sz="1800" dirty="0"/>
              <a:t> Minuit, 1989</a:t>
            </a:r>
          </a:p>
          <a:p>
            <a:pPr marL="0" indent="0">
              <a:buNone/>
            </a:pPr>
            <a:r>
              <a:rPr lang="fr-FR" sz="1800" dirty="0"/>
              <a:t>(édition de référence : </a:t>
            </a:r>
            <a:r>
              <a:rPr lang="fr-FR" sz="1800" i="1" dirty="0"/>
              <a:t>Œuvres I et II,  </a:t>
            </a:r>
            <a:r>
              <a:rPr lang="fr-FR" sz="1800" dirty="0"/>
              <a:t>Gallimard, « Bibliothèque de la Pléiade », </a:t>
            </a:r>
            <a:r>
              <a:rPr lang="fr-FR" sz="1800" dirty="0" err="1"/>
              <a:t>dir</a:t>
            </a:r>
            <a:r>
              <a:rPr lang="fr-FR" sz="1800" dirty="0"/>
              <a:t>. Alastair Duncan,  2006 et 2013 )</a:t>
            </a:r>
          </a:p>
        </p:txBody>
      </p:sp>
      <p:pic>
        <p:nvPicPr>
          <p:cNvPr id="1026" name="Picture 2" descr="Résultat d’images pour claude simon l acacia">
            <a:extLst>
              <a:ext uri="{FF2B5EF4-FFF2-40B4-BE49-F238E27FC236}">
                <a16:creationId xmlns:a16="http://schemas.microsoft.com/office/drawing/2014/main" id="{A1BDB67A-0923-B311-4FD4-005334E25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9875" y="1016000"/>
            <a:ext cx="2097524" cy="37388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ésultat d’images pour claude simon la route des flandres">
            <a:extLst>
              <a:ext uri="{FF2B5EF4-FFF2-40B4-BE49-F238E27FC236}">
                <a16:creationId xmlns:a16="http://schemas.microsoft.com/office/drawing/2014/main" id="{BF5CEB50-2521-52BB-35D7-B2585188FA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114" y="1016000"/>
            <a:ext cx="2530566" cy="3944614"/>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DBB9ABFF-B28E-D44C-B111-99F3735BE2B5}"/>
              </a:ext>
            </a:extLst>
          </p:cNvPr>
          <p:cNvSpPr txBox="1"/>
          <p:nvPr/>
        </p:nvSpPr>
        <p:spPr>
          <a:xfrm>
            <a:off x="2336800" y="6195372"/>
            <a:ext cx="7503886" cy="523220"/>
          </a:xfrm>
          <a:prstGeom prst="rect">
            <a:avLst/>
          </a:prstGeom>
          <a:noFill/>
        </p:spPr>
        <p:txBody>
          <a:bodyPr wrap="square" rtlCol="0">
            <a:spAutoFit/>
          </a:bodyPr>
          <a:lstStyle/>
          <a:p>
            <a:pPr algn="ctr"/>
            <a:r>
              <a:rPr lang="fr-FR" sz="1400" dirty="0">
                <a:solidFill>
                  <a:schemeClr val="bg2">
                    <a:lumMod val="50000"/>
                  </a:schemeClr>
                </a:solidFill>
              </a:rPr>
              <a:t>Présentation Rob Roy/Claude Simon – Séminaire ALCS Arras </a:t>
            </a:r>
          </a:p>
          <a:p>
            <a:pPr algn="ctr"/>
            <a:r>
              <a:rPr lang="fr-FR" sz="1400" dirty="0">
                <a:solidFill>
                  <a:schemeClr val="bg2">
                    <a:lumMod val="50000"/>
                  </a:schemeClr>
                </a:solidFill>
              </a:rPr>
              <a:t>01.06.2024</a:t>
            </a:r>
          </a:p>
        </p:txBody>
      </p:sp>
    </p:spTree>
    <p:extLst>
      <p:ext uri="{BB962C8B-B14F-4D97-AF65-F5344CB8AC3E}">
        <p14:creationId xmlns:p14="http://schemas.microsoft.com/office/powerpoint/2010/main" val="71304086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4" descr="Picture 4"/>
          <p:cNvPicPr>
            <a:picLocks noChangeAspect="1"/>
          </p:cNvPicPr>
          <p:nvPr/>
        </p:nvPicPr>
        <p:blipFill>
          <a:blip r:embed="rId2"/>
          <a:stretch>
            <a:fillRect/>
          </a:stretch>
        </p:blipFill>
        <p:spPr>
          <a:xfrm>
            <a:off x="161925" y="104775"/>
            <a:ext cx="5238750" cy="6648450"/>
          </a:xfrm>
          <a:prstGeom prst="rect">
            <a:avLst/>
          </a:prstGeom>
          <a:ln w="12700">
            <a:miter lim="400000"/>
          </a:ln>
        </p:spPr>
      </p:pic>
      <p:sp>
        <p:nvSpPr>
          <p:cNvPr id="112" name="Ellipse 1"/>
          <p:cNvSpPr/>
          <p:nvPr/>
        </p:nvSpPr>
        <p:spPr>
          <a:xfrm>
            <a:off x="3908425" y="1765300"/>
            <a:ext cx="685800" cy="508000"/>
          </a:xfrm>
          <a:prstGeom prst="ellipse">
            <a:avLst/>
          </a:prstGeom>
          <a:ln w="38100">
            <a:solidFill>
              <a:srgbClr val="FFFF00"/>
            </a:solidFill>
            <a:miter/>
          </a:ln>
        </p:spPr>
        <p:txBody>
          <a:bodyPr lIns="45719" rIns="45719" anchor="ctr"/>
          <a:lstStyle/>
          <a:p>
            <a:pPr algn="ctr">
              <a:defRPr>
                <a:solidFill>
                  <a:srgbClr val="FFFFFF"/>
                </a:solidFill>
              </a:defRPr>
            </a:pPr>
            <a:endParaRPr/>
          </a:p>
        </p:txBody>
      </p:sp>
      <p:sp>
        <p:nvSpPr>
          <p:cNvPr id="113" name="Ellipse 2"/>
          <p:cNvSpPr/>
          <p:nvPr/>
        </p:nvSpPr>
        <p:spPr>
          <a:xfrm>
            <a:off x="3222625" y="736600"/>
            <a:ext cx="685800" cy="650877"/>
          </a:xfrm>
          <a:prstGeom prst="ellipse">
            <a:avLst/>
          </a:prstGeom>
          <a:ln w="38100">
            <a:solidFill>
              <a:srgbClr val="FFFF00"/>
            </a:solidFill>
            <a:miter/>
          </a:ln>
        </p:spPr>
        <p:txBody>
          <a:bodyPr lIns="45719" rIns="45719" anchor="ctr"/>
          <a:lstStyle/>
          <a:p>
            <a:pPr algn="ctr">
              <a:defRPr>
                <a:solidFill>
                  <a:srgbClr val="FFFFFF"/>
                </a:solidFill>
              </a:defRPr>
            </a:pPr>
            <a:endParaRPr/>
          </a:p>
        </p:txBody>
      </p:sp>
      <p:sp>
        <p:nvSpPr>
          <p:cNvPr id="114" name="ZoneTexte 3"/>
          <p:cNvSpPr txBox="1"/>
          <p:nvPr/>
        </p:nvSpPr>
        <p:spPr>
          <a:xfrm>
            <a:off x="8255754" y="57774"/>
            <a:ext cx="1863650"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b="1"/>
            </a:pPr>
            <a:r>
              <a:rPr dirty="0">
                <a:latin typeface="Verdana" panose="020B0604030504040204" pitchFamily="34" charset="0"/>
                <a:ea typeface="Verdana" panose="020B0604030504040204" pitchFamily="34" charset="0"/>
                <a:cs typeface="Verdana" panose="020B0604030504040204" pitchFamily="34" charset="0"/>
              </a:rPr>
              <a:t>Claude</a:t>
            </a:r>
            <a:r>
              <a:rPr b="0" dirty="0">
                <a:latin typeface="Verdana" panose="020B0604030504040204" pitchFamily="34" charset="0"/>
                <a:ea typeface="Verdana" panose="020B0604030504040204" pitchFamily="34" charset="0"/>
                <a:cs typeface="Verdana" panose="020B0604030504040204" pitchFamily="34" charset="0"/>
              </a:rPr>
              <a:t> </a:t>
            </a:r>
            <a:r>
              <a:rPr dirty="0">
                <a:latin typeface="Verdana" panose="020B0604030504040204" pitchFamily="34" charset="0"/>
                <a:ea typeface="Verdana" panose="020B0604030504040204" pitchFamily="34" charset="0"/>
                <a:cs typeface="Verdana" panose="020B0604030504040204" pitchFamily="34" charset="0"/>
              </a:rPr>
              <a:t>Simon</a:t>
            </a:r>
          </a:p>
        </p:txBody>
      </p:sp>
      <p:sp>
        <p:nvSpPr>
          <p:cNvPr id="115" name="ZoneTexte 4"/>
          <p:cNvSpPr txBox="1"/>
          <p:nvPr/>
        </p:nvSpPr>
        <p:spPr>
          <a:xfrm>
            <a:off x="7943055" y="3634038"/>
            <a:ext cx="274369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lvl1pPr>
          </a:lstStyle>
          <a:p>
            <a:r>
              <a:rPr dirty="0">
                <a:latin typeface="Verdana" panose="020B0604030504040204" pitchFamily="34" charset="0"/>
                <a:ea typeface="Verdana" panose="020B0604030504040204" pitchFamily="34" charset="0"/>
                <a:cs typeface="Verdana" panose="020B0604030504040204" pitchFamily="34" charset="0"/>
              </a:rPr>
              <a:t>Robert de la </a:t>
            </a:r>
            <a:r>
              <a:rPr dirty="0" err="1">
                <a:latin typeface="Verdana" panose="020B0604030504040204" pitchFamily="34" charset="0"/>
                <a:ea typeface="Verdana" panose="020B0604030504040204" pitchFamily="34" charset="0"/>
                <a:cs typeface="Verdana" panose="020B0604030504040204" pitchFamily="34" charset="0"/>
              </a:rPr>
              <a:t>Rivi</a:t>
            </a:r>
            <a:r>
              <a:rPr lang="fr-FR" dirty="0">
                <a:latin typeface="Verdana" panose="020B0604030504040204" pitchFamily="34" charset="0"/>
                <a:ea typeface="Verdana" panose="020B0604030504040204" pitchFamily="34" charset="0"/>
                <a:cs typeface="Verdana" panose="020B0604030504040204" pitchFamily="34" charset="0"/>
              </a:rPr>
              <a:t>e</a:t>
            </a:r>
            <a:r>
              <a:rPr dirty="0">
                <a:latin typeface="Verdana" panose="020B0604030504040204" pitchFamily="34" charset="0"/>
                <a:ea typeface="Verdana" panose="020B0604030504040204" pitchFamily="34" charset="0"/>
                <a:cs typeface="Verdana" panose="020B0604030504040204" pitchFamily="34" charset="0"/>
              </a:rPr>
              <a:t>re </a:t>
            </a:r>
          </a:p>
        </p:txBody>
      </p:sp>
      <p:sp>
        <p:nvSpPr>
          <p:cNvPr id="116" name="Connecteur droit avec flèche 6"/>
          <p:cNvSpPr/>
          <p:nvPr/>
        </p:nvSpPr>
        <p:spPr>
          <a:xfrm flipH="1" flipV="1">
            <a:off x="3708399" y="1046677"/>
            <a:ext cx="2206626" cy="240034"/>
          </a:xfrm>
          <a:prstGeom prst="line">
            <a:avLst/>
          </a:prstGeom>
          <a:ln w="38100">
            <a:solidFill>
              <a:srgbClr val="FFFF00"/>
            </a:solidFill>
            <a:miter/>
            <a:tailEnd type="triangle"/>
          </a:ln>
        </p:spPr>
        <p:txBody>
          <a:bodyPr lIns="45719" rIns="45719"/>
          <a:lstStyle/>
          <a:p>
            <a:endParaRPr/>
          </a:p>
        </p:txBody>
      </p:sp>
      <p:sp>
        <p:nvSpPr>
          <p:cNvPr id="117" name="Connecteur droit avec flèche 7"/>
          <p:cNvSpPr/>
          <p:nvPr/>
        </p:nvSpPr>
        <p:spPr>
          <a:xfrm flipH="1" flipV="1">
            <a:off x="4193976" y="1978581"/>
            <a:ext cx="1902024" cy="2129077"/>
          </a:xfrm>
          <a:prstGeom prst="line">
            <a:avLst/>
          </a:prstGeom>
          <a:ln w="38100">
            <a:solidFill>
              <a:srgbClr val="FFFF00"/>
            </a:solidFill>
            <a:miter/>
            <a:tailEnd type="triangle"/>
          </a:ln>
        </p:spPr>
        <p:txBody>
          <a:bodyPr lIns="45719" rIns="45719"/>
          <a:lstStyle/>
          <a:p>
            <a:endParaRPr/>
          </a:p>
        </p:txBody>
      </p:sp>
      <p:sp>
        <p:nvSpPr>
          <p:cNvPr id="118" name="Espace réservé du contenu 5"/>
          <p:cNvSpPr txBox="1"/>
          <p:nvPr/>
        </p:nvSpPr>
        <p:spPr>
          <a:xfrm>
            <a:off x="6105638" y="462913"/>
            <a:ext cx="5928561" cy="3171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160421" indent="-160421" algn="just">
              <a:lnSpc>
                <a:spcPct val="90000"/>
              </a:lnSpc>
              <a:spcBef>
                <a:spcPts val="1000"/>
              </a:spcBef>
              <a:buSzPct val="100000"/>
              <a:buChar char="•"/>
              <a:defRPr sz="1600">
                <a:latin typeface="+mj-lt"/>
                <a:ea typeface="+mj-ea"/>
                <a:cs typeface="+mj-cs"/>
                <a:sym typeface="Cambria"/>
              </a:defRPr>
            </a:pPr>
            <a:r>
              <a:rPr dirty="0">
                <a:latin typeface="Verdana" panose="020B0604030504040204" pitchFamily="34" charset="0"/>
                <a:ea typeface="Verdana" panose="020B0604030504040204" pitchFamily="34" charset="0"/>
                <a:cs typeface="Verdana" panose="020B0604030504040204" pitchFamily="34" charset="0"/>
              </a:rPr>
              <a:t>1</a:t>
            </a:r>
            <a:r>
              <a:rPr baseline="30000" dirty="0">
                <a:latin typeface="Verdana" panose="020B0604030504040204" pitchFamily="34" charset="0"/>
                <a:ea typeface="Verdana" panose="020B0604030504040204" pitchFamily="34" charset="0"/>
                <a:cs typeface="Verdana" panose="020B0604030504040204" pitchFamily="34" charset="0"/>
              </a:rPr>
              <a:t>er</a:t>
            </a:r>
            <a:r>
              <a:rPr dirty="0">
                <a:latin typeface="Verdana" panose="020B0604030504040204" pitchFamily="34" charset="0"/>
                <a:ea typeface="Verdana" panose="020B0604030504040204" pitchFamily="34" charset="0"/>
                <a:cs typeface="Verdana" panose="020B0604030504040204" pitchFamily="34" charset="0"/>
              </a:rPr>
              <a:t> </a:t>
            </a:r>
            <a:r>
              <a:rPr dirty="0" err="1">
                <a:latin typeface="Verdana" panose="020B0604030504040204" pitchFamily="34" charset="0"/>
                <a:ea typeface="Verdana" panose="020B0604030504040204" pitchFamily="34" charset="0"/>
                <a:cs typeface="Verdana" panose="020B0604030504040204" pitchFamily="34" charset="0"/>
              </a:rPr>
              <a:t>septembre</a:t>
            </a:r>
            <a:r>
              <a:rPr dirty="0">
                <a:latin typeface="Verdana" panose="020B0604030504040204" pitchFamily="34" charset="0"/>
                <a:ea typeface="Verdana" panose="020B0604030504040204" pitchFamily="34" charset="0"/>
                <a:cs typeface="Verdana" panose="020B0604030504040204" pitchFamily="34" charset="0"/>
              </a:rPr>
              <a:t> 1939 : </a:t>
            </a:r>
            <a:r>
              <a:rPr dirty="0" err="1">
                <a:latin typeface="Verdana" panose="020B0604030504040204" pitchFamily="34" charset="0"/>
                <a:ea typeface="Verdana" panose="020B0604030504040204" pitchFamily="34" charset="0"/>
                <a:cs typeface="Verdana" panose="020B0604030504040204" pitchFamily="34" charset="0"/>
              </a:rPr>
              <a:t>mobilisé</a:t>
            </a:r>
            <a:r>
              <a:rPr dirty="0">
                <a:latin typeface="Verdana" panose="020B0604030504040204" pitchFamily="34" charset="0"/>
                <a:ea typeface="Verdana" panose="020B0604030504040204" pitchFamily="34" charset="0"/>
                <a:cs typeface="Verdana" panose="020B0604030504040204" pitchFamily="34" charset="0"/>
              </a:rPr>
              <a:t> à </a:t>
            </a:r>
            <a:r>
              <a:rPr dirty="0" err="1">
                <a:latin typeface="Verdana" panose="020B0604030504040204" pitchFamily="34" charset="0"/>
                <a:ea typeface="Verdana" panose="020B0604030504040204" pitchFamily="34" charset="0"/>
                <a:cs typeface="Verdana" panose="020B0604030504040204" pitchFamily="34" charset="0"/>
              </a:rPr>
              <a:t>Collioures</a:t>
            </a:r>
            <a:endParaRPr dirty="0">
              <a:latin typeface="Verdana" panose="020B0604030504040204" pitchFamily="34" charset="0"/>
              <a:ea typeface="Verdana" panose="020B0604030504040204" pitchFamily="34" charset="0"/>
              <a:cs typeface="Verdana" panose="020B0604030504040204" pitchFamily="34" charset="0"/>
            </a:endParaRPr>
          </a:p>
          <a:p>
            <a:pPr marL="160421" indent="-160421" algn="just">
              <a:lnSpc>
                <a:spcPct val="90000"/>
              </a:lnSpc>
              <a:spcBef>
                <a:spcPts val="1000"/>
              </a:spcBef>
              <a:buSzPct val="100000"/>
              <a:buChar char="•"/>
              <a:defRPr sz="1600">
                <a:latin typeface="+mj-lt"/>
                <a:ea typeface="+mj-ea"/>
                <a:cs typeface="+mj-cs"/>
                <a:sym typeface="Cambria"/>
              </a:defRPr>
            </a:pPr>
            <a:r>
              <a:rPr dirty="0" err="1">
                <a:latin typeface="Verdana" panose="020B0604030504040204" pitchFamily="34" charset="0"/>
                <a:ea typeface="Verdana" panose="020B0604030504040204" pitchFamily="34" charset="0"/>
                <a:cs typeface="Verdana" panose="020B0604030504040204" pitchFamily="34" charset="0"/>
              </a:rPr>
              <a:t>Septembre</a:t>
            </a:r>
            <a:r>
              <a:rPr dirty="0">
                <a:latin typeface="Verdana" panose="020B0604030504040204" pitchFamily="34" charset="0"/>
                <a:ea typeface="Verdana" panose="020B0604030504040204" pitchFamily="34" charset="0"/>
                <a:cs typeface="Verdana" panose="020B0604030504040204" pitchFamily="34" charset="0"/>
              </a:rPr>
              <a:t> 19</a:t>
            </a:r>
            <a:r>
              <a:rPr lang="fr-FR" dirty="0">
                <a:latin typeface="Verdana" panose="020B0604030504040204" pitchFamily="34" charset="0"/>
                <a:ea typeface="Verdana" panose="020B0604030504040204" pitchFamily="34" charset="0"/>
                <a:cs typeface="Verdana" panose="020B0604030504040204" pitchFamily="34" charset="0"/>
              </a:rPr>
              <a:t>39</a:t>
            </a:r>
            <a:r>
              <a:rPr dirty="0">
                <a:latin typeface="Verdana" panose="020B0604030504040204" pitchFamily="34" charset="0"/>
                <a:ea typeface="Verdana" panose="020B0604030504040204" pitchFamily="34" charset="0"/>
                <a:cs typeface="Verdana" panose="020B0604030504040204" pitchFamily="34" charset="0"/>
              </a:rPr>
              <a:t> : </a:t>
            </a:r>
            <a:r>
              <a:rPr dirty="0" err="1">
                <a:latin typeface="Verdana" panose="020B0604030504040204" pitchFamily="34" charset="0"/>
                <a:ea typeface="Verdana" panose="020B0604030504040204" pitchFamily="34" charset="0"/>
                <a:cs typeface="Verdana" panose="020B0604030504040204" pitchFamily="34" charset="0"/>
              </a:rPr>
              <a:t>affecté</a:t>
            </a:r>
            <a:r>
              <a:rPr dirty="0">
                <a:latin typeface="Verdana" panose="020B0604030504040204" pitchFamily="34" charset="0"/>
                <a:ea typeface="Verdana" panose="020B0604030504040204" pitchFamily="34" charset="0"/>
                <a:cs typeface="Verdana" panose="020B0604030504040204" pitchFamily="34" charset="0"/>
              </a:rPr>
              <a:t> dans les Flandres, brigadier au 31e </a:t>
            </a:r>
            <a:r>
              <a:rPr dirty="0" err="1">
                <a:latin typeface="Verdana" panose="020B0604030504040204" pitchFamily="34" charset="0"/>
                <a:ea typeface="Verdana" panose="020B0604030504040204" pitchFamily="34" charset="0"/>
                <a:cs typeface="Verdana" panose="020B0604030504040204" pitchFamily="34" charset="0"/>
              </a:rPr>
              <a:t>régiment</a:t>
            </a:r>
            <a:r>
              <a:rPr dirty="0">
                <a:latin typeface="Verdana" panose="020B0604030504040204" pitchFamily="34" charset="0"/>
                <a:ea typeface="Verdana" panose="020B0604030504040204" pitchFamily="34" charset="0"/>
                <a:cs typeface="Verdana" panose="020B0604030504040204" pitchFamily="34" charset="0"/>
              </a:rPr>
              <a:t> de dragons</a:t>
            </a:r>
          </a:p>
          <a:p>
            <a:pPr marL="160421" indent="-160421" algn="just">
              <a:lnSpc>
                <a:spcPct val="90000"/>
              </a:lnSpc>
              <a:spcBef>
                <a:spcPts val="1000"/>
              </a:spcBef>
              <a:buSzPct val="100000"/>
              <a:buChar char="•"/>
              <a:defRPr sz="1600">
                <a:latin typeface="+mj-lt"/>
                <a:ea typeface="+mj-ea"/>
                <a:cs typeface="+mj-cs"/>
                <a:sym typeface="Cambria"/>
              </a:defRPr>
            </a:pPr>
            <a:r>
              <a:rPr dirty="0">
                <a:latin typeface="Verdana" panose="020B0604030504040204" pitchFamily="34" charset="0"/>
                <a:ea typeface="Verdana" panose="020B0604030504040204" pitchFamily="34" charset="0"/>
                <a:cs typeface="Verdana" panose="020B0604030504040204" pitchFamily="34" charset="0"/>
              </a:rPr>
              <a:t>17 </a:t>
            </a:r>
            <a:r>
              <a:rPr dirty="0" err="1">
                <a:latin typeface="Verdana" panose="020B0604030504040204" pitchFamily="34" charset="0"/>
                <a:ea typeface="Verdana" panose="020B0604030504040204" pitchFamily="34" charset="0"/>
                <a:cs typeface="Verdana" panose="020B0604030504040204" pitchFamily="34" charset="0"/>
              </a:rPr>
              <a:t>mai</a:t>
            </a:r>
            <a:r>
              <a:rPr dirty="0">
                <a:latin typeface="Verdana" panose="020B0604030504040204" pitchFamily="34" charset="0"/>
                <a:ea typeface="Verdana" panose="020B0604030504040204" pitchFamily="34" charset="0"/>
                <a:cs typeface="Verdana" panose="020B0604030504040204" pitchFamily="34" charset="0"/>
              </a:rPr>
              <a:t> 1940 : fait </a:t>
            </a:r>
            <a:r>
              <a:rPr dirty="0" err="1">
                <a:latin typeface="Verdana" panose="020B0604030504040204" pitchFamily="34" charset="0"/>
                <a:ea typeface="Verdana" panose="020B0604030504040204" pitchFamily="34" charset="0"/>
                <a:cs typeface="Verdana" panose="020B0604030504040204" pitchFamily="34" charset="0"/>
              </a:rPr>
              <a:t>prisonnier</a:t>
            </a:r>
            <a:endParaRPr dirty="0">
              <a:latin typeface="Verdana" panose="020B0604030504040204" pitchFamily="34" charset="0"/>
              <a:ea typeface="Verdana" panose="020B0604030504040204" pitchFamily="34" charset="0"/>
              <a:cs typeface="Verdana" panose="020B0604030504040204" pitchFamily="34" charset="0"/>
            </a:endParaRPr>
          </a:p>
          <a:p>
            <a:pPr marL="160421" indent="-160421" algn="just">
              <a:lnSpc>
                <a:spcPct val="90000"/>
              </a:lnSpc>
              <a:spcBef>
                <a:spcPts val="1000"/>
              </a:spcBef>
              <a:buSzPct val="100000"/>
              <a:buChar char="•"/>
              <a:defRPr sz="1600">
                <a:latin typeface="+mj-lt"/>
                <a:ea typeface="+mj-ea"/>
                <a:cs typeface="+mj-cs"/>
                <a:sym typeface="Cambria"/>
              </a:defRPr>
            </a:pPr>
            <a:r>
              <a:rPr dirty="0">
                <a:latin typeface="Verdana" panose="020B0604030504040204" pitchFamily="34" charset="0"/>
                <a:ea typeface="Verdana" panose="020B0604030504040204" pitchFamily="34" charset="0"/>
                <a:cs typeface="Verdana" panose="020B0604030504040204" pitchFamily="34" charset="0"/>
              </a:rPr>
              <a:t>27 </a:t>
            </a:r>
            <a:r>
              <a:rPr dirty="0" err="1">
                <a:latin typeface="Verdana" panose="020B0604030504040204" pitchFamily="34" charset="0"/>
                <a:ea typeface="Verdana" panose="020B0604030504040204" pitchFamily="34" charset="0"/>
                <a:cs typeface="Verdana" panose="020B0604030504040204" pitchFamily="34" charset="0"/>
              </a:rPr>
              <a:t>mai</a:t>
            </a:r>
            <a:r>
              <a:rPr dirty="0">
                <a:latin typeface="Verdana" panose="020B0604030504040204" pitchFamily="34" charset="0"/>
                <a:ea typeface="Verdana" panose="020B0604030504040204" pitchFamily="34" charset="0"/>
                <a:cs typeface="Verdana" panose="020B0604030504040204" pitchFamily="34" charset="0"/>
              </a:rPr>
              <a:t> 1940 : </a:t>
            </a:r>
            <a:r>
              <a:rPr dirty="0" err="1">
                <a:latin typeface="Verdana" panose="020B0604030504040204" pitchFamily="34" charset="0"/>
                <a:ea typeface="Verdana" panose="020B0604030504040204" pitchFamily="34" charset="0"/>
                <a:cs typeface="Verdana" panose="020B0604030504040204" pitchFamily="34" charset="0"/>
              </a:rPr>
              <a:t>transféré</a:t>
            </a:r>
            <a:r>
              <a:rPr dirty="0">
                <a:latin typeface="Verdana" panose="020B0604030504040204" pitchFamily="34" charset="0"/>
                <a:ea typeface="Verdana" panose="020B0604030504040204" pitchFamily="34" charset="0"/>
                <a:cs typeface="Verdana" panose="020B0604030504040204" pitchFamily="34" charset="0"/>
              </a:rPr>
              <a:t> </a:t>
            </a:r>
            <a:r>
              <a:rPr dirty="0" err="1">
                <a:latin typeface="Verdana" panose="020B0604030504040204" pitchFamily="34" charset="0"/>
                <a:ea typeface="Verdana" panose="020B0604030504040204" pitchFamily="34" charset="0"/>
                <a:cs typeface="Verdana" panose="020B0604030504040204" pitchFamily="34" charset="0"/>
              </a:rPr>
              <a:t>en</a:t>
            </a:r>
            <a:r>
              <a:rPr dirty="0">
                <a:latin typeface="Verdana" panose="020B0604030504040204" pitchFamily="34" charset="0"/>
                <a:ea typeface="Verdana" panose="020B0604030504040204" pitchFamily="34" charset="0"/>
                <a:cs typeface="Verdana" panose="020B0604030504040204" pitchFamily="34" charset="0"/>
              </a:rPr>
              <a:t> train au Stalag IV B de </a:t>
            </a:r>
            <a:r>
              <a:rPr dirty="0" err="1">
                <a:latin typeface="Verdana" panose="020B0604030504040204" pitchFamily="34" charset="0"/>
                <a:ea typeface="Verdana" panose="020B0604030504040204" pitchFamily="34" charset="0"/>
                <a:cs typeface="Verdana" panose="020B0604030504040204" pitchFamily="34" charset="0"/>
              </a:rPr>
              <a:t>Muhlberg</a:t>
            </a:r>
            <a:r>
              <a:rPr dirty="0">
                <a:latin typeface="Verdana" panose="020B0604030504040204" pitchFamily="34" charset="0"/>
                <a:ea typeface="Verdana" panose="020B0604030504040204" pitchFamily="34" charset="0"/>
                <a:cs typeface="Verdana" panose="020B0604030504040204" pitchFamily="34" charset="0"/>
              </a:rPr>
              <a:t>  </a:t>
            </a:r>
            <a:r>
              <a:rPr dirty="0" err="1">
                <a:latin typeface="Verdana" panose="020B0604030504040204" pitchFamily="34" charset="0"/>
                <a:ea typeface="Verdana" panose="020B0604030504040204" pitchFamily="34" charset="0"/>
                <a:cs typeface="Verdana" panose="020B0604030504040204" pitchFamily="34" charset="0"/>
              </a:rPr>
              <a:t>en</a:t>
            </a:r>
            <a:r>
              <a:rPr dirty="0">
                <a:latin typeface="Verdana" panose="020B0604030504040204" pitchFamily="34" charset="0"/>
                <a:ea typeface="Verdana" panose="020B0604030504040204" pitchFamily="34" charset="0"/>
                <a:cs typeface="Verdana" panose="020B0604030504040204" pitchFamily="34" charset="0"/>
              </a:rPr>
              <a:t> </a:t>
            </a:r>
            <a:r>
              <a:rPr dirty="0" err="1">
                <a:latin typeface="Verdana" panose="020B0604030504040204" pitchFamily="34" charset="0"/>
                <a:ea typeface="Verdana" panose="020B0604030504040204" pitchFamily="34" charset="0"/>
                <a:cs typeface="Verdana" panose="020B0604030504040204" pitchFamily="34" charset="0"/>
              </a:rPr>
              <a:t>Allemagne</a:t>
            </a:r>
            <a:endParaRPr dirty="0">
              <a:latin typeface="Verdana" panose="020B0604030504040204" pitchFamily="34" charset="0"/>
              <a:ea typeface="Verdana" panose="020B0604030504040204" pitchFamily="34" charset="0"/>
              <a:cs typeface="Verdana" panose="020B0604030504040204" pitchFamily="34" charset="0"/>
            </a:endParaRPr>
          </a:p>
          <a:p>
            <a:pPr marL="160421" indent="-160421" algn="just">
              <a:lnSpc>
                <a:spcPct val="90000"/>
              </a:lnSpc>
              <a:spcBef>
                <a:spcPts val="1000"/>
              </a:spcBef>
              <a:buSzPct val="100000"/>
              <a:buChar char="•"/>
              <a:defRPr sz="1600">
                <a:latin typeface="+mj-lt"/>
                <a:ea typeface="+mj-ea"/>
                <a:cs typeface="+mj-cs"/>
                <a:sym typeface="Cambria"/>
              </a:defRPr>
            </a:pPr>
            <a:r>
              <a:rPr dirty="0">
                <a:latin typeface="Verdana" panose="020B0604030504040204" pitchFamily="34" charset="0"/>
                <a:ea typeface="Verdana" panose="020B0604030504040204" pitchFamily="34" charset="0"/>
                <a:cs typeface="Verdana" panose="020B0604030504040204" pitchFamily="34" charset="0"/>
              </a:rPr>
              <a:t>23-25 </a:t>
            </a:r>
            <a:r>
              <a:rPr dirty="0" err="1">
                <a:latin typeface="Verdana" panose="020B0604030504040204" pitchFamily="34" charset="0"/>
                <a:ea typeface="Verdana" panose="020B0604030504040204" pitchFamily="34" charset="0"/>
                <a:cs typeface="Verdana" panose="020B0604030504040204" pitchFamily="34" charset="0"/>
              </a:rPr>
              <a:t>octobre</a:t>
            </a:r>
            <a:r>
              <a:rPr dirty="0">
                <a:latin typeface="Verdana" panose="020B0604030504040204" pitchFamily="34" charset="0"/>
                <a:ea typeface="Verdana" panose="020B0604030504040204" pitchFamily="34" charset="0"/>
                <a:cs typeface="Verdana" panose="020B0604030504040204" pitchFamily="34" charset="0"/>
              </a:rPr>
              <a:t> 1940 : </a:t>
            </a:r>
            <a:r>
              <a:rPr dirty="0" err="1">
                <a:latin typeface="Verdana" panose="020B0604030504040204" pitchFamily="34" charset="0"/>
                <a:ea typeface="Verdana" panose="020B0604030504040204" pitchFamily="34" charset="0"/>
                <a:cs typeface="Verdana" panose="020B0604030504040204" pitchFamily="34" charset="0"/>
              </a:rPr>
              <a:t>quitte</a:t>
            </a:r>
            <a:r>
              <a:rPr dirty="0">
                <a:latin typeface="Verdana" panose="020B0604030504040204" pitchFamily="34" charset="0"/>
                <a:ea typeface="Verdana" panose="020B0604030504040204" pitchFamily="34" charset="0"/>
                <a:cs typeface="Verdana" panose="020B0604030504040204" pitchFamily="34" charset="0"/>
              </a:rPr>
              <a:t> le Stalag dans un train de </a:t>
            </a:r>
            <a:r>
              <a:rPr dirty="0" err="1">
                <a:latin typeface="Verdana" panose="020B0604030504040204" pitchFamily="34" charset="0"/>
                <a:ea typeface="Verdana" panose="020B0604030504040204" pitchFamily="34" charset="0"/>
                <a:cs typeface="Verdana" panose="020B0604030504040204" pitchFamily="34" charset="0"/>
              </a:rPr>
              <a:t>prisonniers</a:t>
            </a:r>
            <a:r>
              <a:rPr dirty="0">
                <a:latin typeface="Verdana" panose="020B0604030504040204" pitchFamily="34" charset="0"/>
                <a:ea typeface="Verdana" panose="020B0604030504040204" pitchFamily="34" charset="0"/>
                <a:cs typeface="Verdana" panose="020B0604030504040204" pitchFamily="34" charset="0"/>
              </a:rPr>
              <a:t> </a:t>
            </a:r>
            <a:r>
              <a:rPr dirty="0" err="1">
                <a:latin typeface="Verdana" panose="020B0604030504040204" pitchFamily="34" charset="0"/>
                <a:ea typeface="Verdana" panose="020B0604030504040204" pitchFamily="34" charset="0"/>
                <a:cs typeface="Verdana" panose="020B0604030504040204" pitchFamily="34" charset="0"/>
              </a:rPr>
              <a:t>originaires</a:t>
            </a:r>
            <a:r>
              <a:rPr dirty="0">
                <a:latin typeface="Verdana" panose="020B0604030504040204" pitchFamily="34" charset="0"/>
                <a:ea typeface="Verdana" panose="020B0604030504040204" pitchFamily="34" charset="0"/>
                <a:cs typeface="Verdana" panose="020B0604030504040204" pitchFamily="34" charset="0"/>
              </a:rPr>
              <a:t> des colonies </a:t>
            </a:r>
            <a:r>
              <a:rPr dirty="0" err="1">
                <a:latin typeface="Verdana" panose="020B0604030504040204" pitchFamily="34" charset="0"/>
                <a:ea typeface="Verdana" panose="020B0604030504040204" pitchFamily="34" charset="0"/>
                <a:cs typeface="Verdana" panose="020B0604030504040204" pitchFamily="34" charset="0"/>
              </a:rPr>
              <a:t>vers</a:t>
            </a:r>
            <a:r>
              <a:rPr dirty="0">
                <a:latin typeface="Verdana" panose="020B0604030504040204" pitchFamily="34" charset="0"/>
                <a:ea typeface="Verdana" panose="020B0604030504040204" pitchFamily="34" charset="0"/>
                <a:cs typeface="Verdana" panose="020B0604030504040204" pitchFamily="34" charset="0"/>
              </a:rPr>
              <a:t> le camp d’ </a:t>
            </a:r>
            <a:r>
              <a:rPr dirty="0" err="1">
                <a:latin typeface="Verdana" panose="020B0604030504040204" pitchFamily="34" charset="0"/>
                <a:ea typeface="Verdana" panose="020B0604030504040204" pitchFamily="34" charset="0"/>
                <a:cs typeface="Verdana" panose="020B0604030504040204" pitchFamily="34" charset="0"/>
              </a:rPr>
              <a:t>Andernos</a:t>
            </a:r>
            <a:r>
              <a:rPr dirty="0">
                <a:latin typeface="Verdana" panose="020B0604030504040204" pitchFamily="34" charset="0"/>
                <a:ea typeface="Verdana" panose="020B0604030504040204" pitchFamily="34" charset="0"/>
                <a:cs typeface="Verdana" panose="020B0604030504040204" pitchFamily="34" charset="0"/>
              </a:rPr>
              <a:t> les Bains;  </a:t>
            </a:r>
            <a:r>
              <a:rPr dirty="0" err="1">
                <a:latin typeface="Verdana" panose="020B0604030504040204" pitchFamily="34" charset="0"/>
                <a:ea typeface="Verdana" panose="020B0604030504040204" pitchFamily="34" charset="0"/>
                <a:cs typeface="Verdana" panose="020B0604030504040204" pitchFamily="34" charset="0"/>
              </a:rPr>
              <a:t>s’en</a:t>
            </a:r>
            <a:r>
              <a:rPr dirty="0">
                <a:latin typeface="Verdana" panose="020B0604030504040204" pitchFamily="34" charset="0"/>
                <a:ea typeface="Verdana" panose="020B0604030504040204" pitchFamily="34" charset="0"/>
                <a:cs typeface="Verdana" panose="020B0604030504040204" pitchFamily="34" charset="0"/>
              </a:rPr>
              <a:t> </a:t>
            </a:r>
            <a:r>
              <a:rPr dirty="0" err="1">
                <a:latin typeface="Verdana" panose="020B0604030504040204" pitchFamily="34" charset="0"/>
                <a:ea typeface="Verdana" panose="020B0604030504040204" pitchFamily="34" charset="0"/>
                <a:cs typeface="Verdana" panose="020B0604030504040204" pitchFamily="34" charset="0"/>
              </a:rPr>
              <a:t>évade</a:t>
            </a:r>
            <a:r>
              <a:rPr dirty="0">
                <a:latin typeface="Verdana" panose="020B0604030504040204" pitchFamily="34" charset="0"/>
                <a:ea typeface="Verdana" panose="020B0604030504040204" pitchFamily="34" charset="0"/>
                <a:cs typeface="Verdana" panose="020B0604030504040204" pitchFamily="34" charset="0"/>
              </a:rPr>
              <a:t> le 27 et rejoint Perpignan.</a:t>
            </a:r>
          </a:p>
          <a:p>
            <a:pPr marL="160421" indent="-160421" algn="just">
              <a:lnSpc>
                <a:spcPct val="90000"/>
              </a:lnSpc>
              <a:spcBef>
                <a:spcPts val="1000"/>
              </a:spcBef>
              <a:buSzPct val="100000"/>
              <a:buChar char="•"/>
              <a:defRPr sz="1600">
                <a:latin typeface="+mj-lt"/>
                <a:ea typeface="+mj-ea"/>
                <a:cs typeface="+mj-cs"/>
                <a:sym typeface="Cambria"/>
              </a:defRPr>
            </a:pPr>
            <a:r>
              <a:rPr lang="fr-FR" dirty="0">
                <a:latin typeface="Verdana" panose="020B0604030504040204" pitchFamily="34" charset="0"/>
                <a:ea typeface="Verdana" panose="020B0604030504040204" pitchFamily="34" charset="0"/>
                <a:cs typeface="Verdana" panose="020B0604030504040204" pitchFamily="34" charset="0"/>
              </a:rPr>
              <a:t> Le reste de la </a:t>
            </a:r>
            <a:r>
              <a:rPr dirty="0">
                <a:latin typeface="Verdana" panose="020B0604030504040204" pitchFamily="34" charset="0"/>
                <a:ea typeface="Verdana" panose="020B0604030504040204" pitchFamily="34" charset="0"/>
                <a:cs typeface="Verdana" panose="020B0604030504040204" pitchFamily="34" charset="0"/>
              </a:rPr>
              <a:t>guerre à </a:t>
            </a:r>
            <a:r>
              <a:rPr dirty="0" err="1">
                <a:latin typeface="Verdana" panose="020B0604030504040204" pitchFamily="34" charset="0"/>
                <a:ea typeface="Verdana" panose="020B0604030504040204" pitchFamily="34" charset="0"/>
                <a:cs typeface="Verdana" panose="020B0604030504040204" pitchFamily="34" charset="0"/>
              </a:rPr>
              <a:t>Collioures</a:t>
            </a:r>
            <a:r>
              <a:rPr dirty="0">
                <a:latin typeface="Verdana" panose="020B0604030504040204" pitchFamily="34" charset="0"/>
                <a:ea typeface="Verdana" panose="020B0604030504040204" pitchFamily="34" charset="0"/>
                <a:cs typeface="Verdana" panose="020B0604030504040204" pitchFamily="34" charset="0"/>
              </a:rPr>
              <a:t> Perpignan</a:t>
            </a:r>
            <a:r>
              <a:rPr lang="fr-FR" dirty="0">
                <a:latin typeface="Verdana" panose="020B0604030504040204" pitchFamily="34" charset="0"/>
                <a:ea typeface="Verdana" panose="020B0604030504040204" pitchFamily="34" charset="0"/>
                <a:cs typeface="Verdana" panose="020B0604030504040204" pitchFamily="34" charset="0"/>
              </a:rPr>
              <a:t> et </a:t>
            </a:r>
            <a:r>
              <a:rPr dirty="0">
                <a:latin typeface="Verdana" panose="020B0604030504040204" pitchFamily="34" charset="0"/>
                <a:ea typeface="Verdana" panose="020B0604030504040204" pitchFamily="34" charset="0"/>
                <a:cs typeface="Verdana" panose="020B0604030504040204" pitchFamily="34" charset="0"/>
              </a:rPr>
              <a:t> Paris</a:t>
            </a:r>
          </a:p>
        </p:txBody>
      </p:sp>
      <p:sp>
        <p:nvSpPr>
          <p:cNvPr id="119" name="Espace réservé du contenu 3"/>
          <p:cNvSpPr txBox="1"/>
          <p:nvPr/>
        </p:nvSpPr>
        <p:spPr>
          <a:xfrm>
            <a:off x="6105638" y="3884333"/>
            <a:ext cx="5928561" cy="2945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marL="132587" indent="-132587" algn="just" defTabSz="530351">
              <a:lnSpc>
                <a:spcPct val="90000"/>
              </a:lnSpc>
              <a:spcBef>
                <a:spcPts val="500"/>
              </a:spcBef>
              <a:buSzPct val="100000"/>
              <a:buFont typeface="Arial"/>
              <a:buChar char="•"/>
              <a:defRPr sz="928"/>
            </a:pPr>
            <a:endParaRPr dirty="0"/>
          </a:p>
          <a:p>
            <a:pPr marL="157012" indent="-157012" algn="just" defTabSz="530351">
              <a:lnSpc>
                <a:spcPct val="90000"/>
              </a:lnSpc>
              <a:spcBef>
                <a:spcPts val="500"/>
              </a:spcBef>
              <a:buSzPct val="100000"/>
              <a:buChar char="•"/>
              <a:defRPr sz="1566">
                <a:latin typeface="+mj-lt"/>
                <a:ea typeface="+mj-ea"/>
                <a:cs typeface="+mj-cs"/>
                <a:sym typeface="Cambria"/>
              </a:defRPr>
            </a:pPr>
            <a:r>
              <a:rPr dirty="0">
                <a:latin typeface="Verdana" panose="020B0604030504040204" pitchFamily="34" charset="0"/>
                <a:ea typeface="Verdana" panose="020B0604030504040204" pitchFamily="34" charset="0"/>
                <a:cs typeface="Verdana" panose="020B0604030504040204" pitchFamily="34" charset="0"/>
              </a:rPr>
              <a:t>1</a:t>
            </a:r>
            <a:r>
              <a:rPr baseline="29956" dirty="0">
                <a:latin typeface="Verdana" panose="020B0604030504040204" pitchFamily="34" charset="0"/>
                <a:ea typeface="Verdana" panose="020B0604030504040204" pitchFamily="34" charset="0"/>
                <a:cs typeface="Verdana" panose="020B0604030504040204" pitchFamily="34" charset="0"/>
              </a:rPr>
              <a:t>er</a:t>
            </a:r>
            <a:r>
              <a:rPr dirty="0">
                <a:latin typeface="Verdana" panose="020B0604030504040204" pitchFamily="34" charset="0"/>
                <a:ea typeface="Verdana" panose="020B0604030504040204" pitchFamily="34" charset="0"/>
                <a:cs typeface="Verdana" panose="020B0604030504040204" pitchFamily="34" charset="0"/>
              </a:rPr>
              <a:t> </a:t>
            </a:r>
            <a:r>
              <a:rPr dirty="0" err="1">
                <a:latin typeface="Verdana" panose="020B0604030504040204" pitchFamily="34" charset="0"/>
                <a:ea typeface="Verdana" panose="020B0604030504040204" pitchFamily="34" charset="0"/>
                <a:cs typeface="Verdana" panose="020B0604030504040204" pitchFamily="34" charset="0"/>
              </a:rPr>
              <a:t>Septembre</a:t>
            </a:r>
            <a:r>
              <a:rPr dirty="0">
                <a:latin typeface="Verdana" panose="020B0604030504040204" pitchFamily="34" charset="0"/>
                <a:ea typeface="Verdana" panose="020B0604030504040204" pitchFamily="34" charset="0"/>
                <a:cs typeface="Verdana" panose="020B0604030504040204" pitchFamily="34" charset="0"/>
              </a:rPr>
              <a:t> 1939 : </a:t>
            </a:r>
            <a:r>
              <a:rPr dirty="0" err="1">
                <a:latin typeface="Verdana" panose="020B0604030504040204" pitchFamily="34" charset="0"/>
                <a:ea typeface="Verdana" panose="020B0604030504040204" pitchFamily="34" charset="0"/>
                <a:cs typeface="Verdana" panose="020B0604030504040204" pitchFamily="34" charset="0"/>
              </a:rPr>
              <a:t>mobilisé</a:t>
            </a:r>
            <a:r>
              <a:rPr dirty="0">
                <a:latin typeface="Verdana" panose="020B0604030504040204" pitchFamily="34" charset="0"/>
                <a:ea typeface="Verdana" panose="020B0604030504040204" pitchFamily="34" charset="0"/>
                <a:cs typeface="Verdana" panose="020B0604030504040204" pitchFamily="34" charset="0"/>
              </a:rPr>
              <a:t> à Paris, Caserne Mortier </a:t>
            </a:r>
          </a:p>
          <a:p>
            <a:pPr marL="157012" indent="-157012" algn="just" defTabSz="530351">
              <a:lnSpc>
                <a:spcPct val="90000"/>
              </a:lnSpc>
              <a:spcBef>
                <a:spcPts val="500"/>
              </a:spcBef>
              <a:buSzPct val="100000"/>
              <a:buChar char="•"/>
              <a:defRPr sz="1566">
                <a:latin typeface="+mj-lt"/>
                <a:ea typeface="+mj-ea"/>
                <a:cs typeface="+mj-cs"/>
                <a:sym typeface="Cambria"/>
              </a:defRPr>
            </a:pPr>
            <a:r>
              <a:rPr dirty="0">
                <a:latin typeface="Verdana" panose="020B0604030504040204" pitchFamily="34" charset="0"/>
                <a:ea typeface="Verdana" panose="020B0604030504040204" pitchFamily="34" charset="0"/>
                <a:cs typeface="Verdana" panose="020B0604030504040204" pitchFamily="34" charset="0"/>
              </a:rPr>
              <a:t>Mars 1940 : </a:t>
            </a:r>
            <a:r>
              <a:rPr dirty="0" err="1">
                <a:latin typeface="Verdana" panose="020B0604030504040204" pitchFamily="34" charset="0"/>
                <a:ea typeface="Verdana" panose="020B0604030504040204" pitchFamily="34" charset="0"/>
                <a:cs typeface="Verdana" panose="020B0604030504040204" pitchFamily="34" charset="0"/>
              </a:rPr>
              <a:t>affecté</a:t>
            </a:r>
            <a:r>
              <a:rPr dirty="0">
                <a:latin typeface="Verdana" panose="020B0604030504040204" pitchFamily="34" charset="0"/>
                <a:ea typeface="Verdana" panose="020B0604030504040204" pitchFamily="34" charset="0"/>
                <a:cs typeface="Verdana" panose="020B0604030504040204" pitchFamily="34" charset="0"/>
              </a:rPr>
              <a:t> à la 3e DCR dans la </a:t>
            </a:r>
            <a:r>
              <a:rPr dirty="0" err="1">
                <a:latin typeface="Verdana" panose="020B0604030504040204" pitchFamily="34" charset="0"/>
                <a:ea typeface="Verdana" panose="020B0604030504040204" pitchFamily="34" charset="0"/>
                <a:cs typeface="Verdana" panose="020B0604030504040204" pitchFamily="34" charset="0"/>
              </a:rPr>
              <a:t>région</a:t>
            </a:r>
            <a:r>
              <a:rPr dirty="0">
                <a:latin typeface="Verdana" panose="020B0604030504040204" pitchFamily="34" charset="0"/>
                <a:ea typeface="Verdana" panose="020B0604030504040204" pitchFamily="34" charset="0"/>
                <a:cs typeface="Verdana" panose="020B0604030504040204" pitchFamily="34" charset="0"/>
              </a:rPr>
              <a:t> de </a:t>
            </a:r>
            <a:r>
              <a:rPr dirty="0" err="1">
                <a:latin typeface="Verdana" panose="020B0604030504040204" pitchFamily="34" charset="0"/>
                <a:ea typeface="Verdana" panose="020B0604030504040204" pitchFamily="34" charset="0"/>
                <a:cs typeface="Verdana" panose="020B0604030504040204" pitchFamily="34" charset="0"/>
              </a:rPr>
              <a:t>Mourmelon</a:t>
            </a:r>
            <a:r>
              <a:rPr dirty="0">
                <a:latin typeface="Verdana" panose="020B0604030504040204" pitchFamily="34" charset="0"/>
                <a:ea typeface="Verdana" panose="020B0604030504040204" pitchFamily="34" charset="0"/>
                <a:cs typeface="Verdana" panose="020B0604030504040204" pitchFamily="34" charset="0"/>
              </a:rPr>
              <a:t> – Marne</a:t>
            </a:r>
          </a:p>
          <a:p>
            <a:pPr marL="157012" indent="-157012" algn="just" defTabSz="530351">
              <a:lnSpc>
                <a:spcPct val="90000"/>
              </a:lnSpc>
              <a:spcBef>
                <a:spcPts val="500"/>
              </a:spcBef>
              <a:buSzPct val="100000"/>
              <a:buChar char="•"/>
              <a:defRPr sz="1566">
                <a:latin typeface="+mj-lt"/>
                <a:ea typeface="+mj-ea"/>
                <a:cs typeface="+mj-cs"/>
                <a:sym typeface="Cambria"/>
              </a:defRPr>
            </a:pPr>
            <a:r>
              <a:rPr dirty="0">
                <a:latin typeface="Verdana" panose="020B0604030504040204" pitchFamily="34" charset="0"/>
                <a:ea typeface="Verdana" panose="020B0604030504040204" pitchFamily="34" charset="0"/>
                <a:cs typeface="Verdana" panose="020B0604030504040204" pitchFamily="34" charset="0"/>
              </a:rPr>
              <a:t>16 </a:t>
            </a:r>
            <a:r>
              <a:rPr dirty="0" err="1">
                <a:latin typeface="Verdana" panose="020B0604030504040204" pitchFamily="34" charset="0"/>
                <a:ea typeface="Verdana" panose="020B0604030504040204" pitchFamily="34" charset="0"/>
                <a:cs typeface="Verdana" panose="020B0604030504040204" pitchFamily="34" charset="0"/>
              </a:rPr>
              <a:t>juin</a:t>
            </a:r>
            <a:r>
              <a:rPr dirty="0">
                <a:latin typeface="Verdana" panose="020B0604030504040204" pitchFamily="34" charset="0"/>
                <a:ea typeface="Verdana" panose="020B0604030504040204" pitchFamily="34" charset="0"/>
                <a:cs typeface="Verdana" panose="020B0604030504040204" pitchFamily="34" charset="0"/>
              </a:rPr>
              <a:t> : fait </a:t>
            </a:r>
            <a:r>
              <a:rPr dirty="0" err="1">
                <a:latin typeface="Verdana" panose="020B0604030504040204" pitchFamily="34" charset="0"/>
                <a:ea typeface="Verdana" panose="020B0604030504040204" pitchFamily="34" charset="0"/>
                <a:cs typeface="Verdana" panose="020B0604030504040204" pitchFamily="34" charset="0"/>
              </a:rPr>
              <a:t>prisonnier</a:t>
            </a:r>
            <a:r>
              <a:rPr dirty="0">
                <a:latin typeface="Verdana" panose="020B0604030504040204" pitchFamily="34" charset="0"/>
                <a:ea typeface="Verdana" panose="020B0604030504040204" pitchFamily="34" charset="0"/>
                <a:cs typeface="Verdana" panose="020B0604030504040204" pitchFamily="34" charset="0"/>
              </a:rPr>
              <a:t> à Saint-Didier </a:t>
            </a:r>
            <a:r>
              <a:rPr dirty="0" err="1">
                <a:latin typeface="Verdana" panose="020B0604030504040204" pitchFamily="34" charset="0"/>
                <a:ea typeface="Verdana" panose="020B0604030504040204" pitchFamily="34" charset="0"/>
                <a:cs typeface="Verdana" panose="020B0604030504040204" pitchFamily="34" charset="0"/>
              </a:rPr>
              <a:t>près</a:t>
            </a:r>
            <a:r>
              <a:rPr dirty="0">
                <a:latin typeface="Verdana" panose="020B0604030504040204" pitchFamily="34" charset="0"/>
                <a:ea typeface="Verdana" panose="020B0604030504040204" pitchFamily="34" charset="0"/>
                <a:cs typeface="Verdana" panose="020B0604030504040204" pitchFamily="34" charset="0"/>
              </a:rPr>
              <a:t> de </a:t>
            </a:r>
            <a:r>
              <a:rPr dirty="0" err="1">
                <a:latin typeface="Verdana" panose="020B0604030504040204" pitchFamily="34" charset="0"/>
                <a:ea typeface="Verdana" panose="020B0604030504040204" pitchFamily="34" charset="0"/>
                <a:cs typeface="Verdana" panose="020B0604030504040204" pitchFamily="34" charset="0"/>
              </a:rPr>
              <a:t>Saulieu</a:t>
            </a:r>
            <a:endParaRPr dirty="0">
              <a:latin typeface="Verdana" panose="020B0604030504040204" pitchFamily="34" charset="0"/>
              <a:ea typeface="Verdana" panose="020B0604030504040204" pitchFamily="34" charset="0"/>
              <a:cs typeface="Verdana" panose="020B0604030504040204" pitchFamily="34" charset="0"/>
            </a:endParaRPr>
          </a:p>
          <a:p>
            <a:pPr marL="157012" indent="-157012" algn="just" defTabSz="530351">
              <a:lnSpc>
                <a:spcPct val="90000"/>
              </a:lnSpc>
              <a:spcBef>
                <a:spcPts val="500"/>
              </a:spcBef>
              <a:buSzPct val="100000"/>
              <a:buChar char="•"/>
              <a:defRPr sz="1566">
                <a:latin typeface="+mj-lt"/>
                <a:ea typeface="+mj-ea"/>
                <a:cs typeface="+mj-cs"/>
                <a:sym typeface="Cambria"/>
              </a:defRPr>
            </a:pPr>
            <a:r>
              <a:rPr lang="fr-FR" dirty="0">
                <a:latin typeface="Verdana" panose="020B0604030504040204" pitchFamily="34" charset="0"/>
                <a:ea typeface="Verdana" panose="020B0604030504040204" pitchFamily="34" charset="0"/>
                <a:cs typeface="Verdana" panose="020B0604030504040204" pitchFamily="34" charset="0"/>
              </a:rPr>
              <a:t>25 août </a:t>
            </a:r>
            <a:r>
              <a:rPr dirty="0" err="1">
                <a:latin typeface="Verdana" panose="020B0604030504040204" pitchFamily="34" charset="0"/>
                <a:ea typeface="Verdana" panose="020B0604030504040204" pitchFamily="34" charset="0"/>
                <a:cs typeface="Verdana" panose="020B0604030504040204" pitchFamily="34" charset="0"/>
              </a:rPr>
              <a:t>Transféré</a:t>
            </a:r>
            <a:r>
              <a:rPr dirty="0">
                <a:latin typeface="Verdana" panose="020B0604030504040204" pitchFamily="34" charset="0"/>
                <a:ea typeface="Verdana" panose="020B0604030504040204" pitchFamily="34" charset="0"/>
                <a:cs typeface="Verdana" panose="020B0604030504040204" pitchFamily="34" charset="0"/>
              </a:rPr>
              <a:t> </a:t>
            </a:r>
            <a:r>
              <a:rPr dirty="0" err="1">
                <a:latin typeface="Verdana" panose="020B0604030504040204" pitchFamily="34" charset="0"/>
                <a:ea typeface="Verdana" panose="020B0604030504040204" pitchFamily="34" charset="0"/>
                <a:cs typeface="Verdana" panose="020B0604030504040204" pitchFamily="34" charset="0"/>
              </a:rPr>
              <a:t>en</a:t>
            </a:r>
            <a:r>
              <a:rPr dirty="0">
                <a:latin typeface="Verdana" panose="020B0604030504040204" pitchFamily="34" charset="0"/>
                <a:ea typeface="Verdana" panose="020B0604030504040204" pitchFamily="34" charset="0"/>
                <a:cs typeface="Verdana" panose="020B0604030504040204" pitchFamily="34" charset="0"/>
              </a:rPr>
              <a:t> train au Stalag XVII B à </a:t>
            </a:r>
            <a:r>
              <a:rPr dirty="0" err="1">
                <a:latin typeface="Verdana" panose="020B0604030504040204" pitchFamily="34" charset="0"/>
                <a:ea typeface="Verdana" panose="020B0604030504040204" pitchFamily="34" charset="0"/>
                <a:cs typeface="Verdana" panose="020B0604030504040204" pitchFamily="34" charset="0"/>
              </a:rPr>
              <a:t>Krems</a:t>
            </a:r>
            <a:r>
              <a:rPr dirty="0">
                <a:latin typeface="Verdana" panose="020B0604030504040204" pitchFamily="34" charset="0"/>
                <a:ea typeface="Verdana" panose="020B0604030504040204" pitchFamily="34" charset="0"/>
                <a:cs typeface="Verdana" panose="020B0604030504040204" pitchFamily="34" charset="0"/>
              </a:rPr>
              <a:t> </a:t>
            </a:r>
            <a:r>
              <a:rPr dirty="0" err="1">
                <a:latin typeface="Verdana" panose="020B0604030504040204" pitchFamily="34" charset="0"/>
                <a:ea typeface="Verdana" panose="020B0604030504040204" pitchFamily="34" charset="0"/>
                <a:cs typeface="Verdana" panose="020B0604030504040204" pitchFamily="34" charset="0"/>
              </a:rPr>
              <a:t>en</a:t>
            </a:r>
            <a:r>
              <a:rPr dirty="0">
                <a:latin typeface="Verdana" panose="020B0604030504040204" pitchFamily="34" charset="0"/>
                <a:ea typeface="Verdana" panose="020B0604030504040204" pitchFamily="34" charset="0"/>
                <a:cs typeface="Verdana" panose="020B0604030504040204" pitchFamily="34" charset="0"/>
              </a:rPr>
              <a:t> </a:t>
            </a:r>
            <a:r>
              <a:rPr dirty="0" err="1">
                <a:latin typeface="Verdana" panose="020B0604030504040204" pitchFamily="34" charset="0"/>
                <a:ea typeface="Verdana" panose="020B0604030504040204" pitchFamily="34" charset="0"/>
                <a:cs typeface="Verdana" panose="020B0604030504040204" pitchFamily="34" charset="0"/>
              </a:rPr>
              <a:t>Autriche</a:t>
            </a:r>
            <a:endParaRPr dirty="0">
              <a:latin typeface="Verdana" panose="020B0604030504040204" pitchFamily="34" charset="0"/>
              <a:ea typeface="Verdana" panose="020B0604030504040204" pitchFamily="34" charset="0"/>
              <a:cs typeface="Verdana" panose="020B0604030504040204" pitchFamily="34" charset="0"/>
            </a:endParaRPr>
          </a:p>
          <a:p>
            <a:pPr marL="157012" indent="-157012" algn="just" defTabSz="530351">
              <a:lnSpc>
                <a:spcPct val="90000"/>
              </a:lnSpc>
              <a:spcBef>
                <a:spcPts val="500"/>
              </a:spcBef>
              <a:buSzPct val="100000"/>
              <a:buChar char="•"/>
              <a:defRPr sz="1566">
                <a:latin typeface="+mj-lt"/>
                <a:ea typeface="+mj-ea"/>
                <a:cs typeface="+mj-cs"/>
                <a:sym typeface="Cambria"/>
              </a:defRPr>
            </a:pPr>
            <a:r>
              <a:rPr dirty="0">
                <a:latin typeface="Verdana" panose="020B0604030504040204" pitchFamily="34" charset="0"/>
                <a:ea typeface="Verdana" panose="020B0604030504040204" pitchFamily="34" charset="0"/>
                <a:cs typeface="Verdana" panose="020B0604030504040204" pitchFamily="34" charset="0"/>
              </a:rPr>
              <a:t>13 </a:t>
            </a:r>
            <a:r>
              <a:rPr dirty="0" err="1">
                <a:latin typeface="Verdana" panose="020B0604030504040204" pitchFamily="34" charset="0"/>
                <a:ea typeface="Verdana" panose="020B0604030504040204" pitchFamily="34" charset="0"/>
                <a:cs typeface="Verdana" panose="020B0604030504040204" pitchFamily="34" charset="0"/>
              </a:rPr>
              <a:t>décembre</a:t>
            </a:r>
            <a:r>
              <a:rPr dirty="0">
                <a:latin typeface="Verdana" panose="020B0604030504040204" pitchFamily="34" charset="0"/>
                <a:ea typeface="Verdana" panose="020B0604030504040204" pitchFamily="34" charset="0"/>
                <a:cs typeface="Verdana" panose="020B0604030504040204" pitchFamily="34" charset="0"/>
              </a:rPr>
              <a:t> 1940 : </a:t>
            </a:r>
            <a:r>
              <a:rPr dirty="0" err="1">
                <a:latin typeface="Verdana" panose="020B0604030504040204" pitchFamily="34" charset="0"/>
                <a:ea typeface="Verdana" panose="020B0604030504040204" pitchFamily="34" charset="0"/>
                <a:cs typeface="Verdana" panose="020B0604030504040204" pitchFamily="34" charset="0"/>
              </a:rPr>
              <a:t>quitte</a:t>
            </a:r>
            <a:r>
              <a:rPr dirty="0">
                <a:latin typeface="Verdana" panose="020B0604030504040204" pitchFamily="34" charset="0"/>
                <a:ea typeface="Verdana" panose="020B0604030504040204" pitchFamily="34" charset="0"/>
                <a:cs typeface="Verdana" panose="020B0604030504040204" pitchFamily="34" charset="0"/>
              </a:rPr>
              <a:t> le camp de </a:t>
            </a:r>
            <a:r>
              <a:rPr dirty="0" err="1">
                <a:latin typeface="Verdana" panose="020B0604030504040204" pitchFamily="34" charset="0"/>
                <a:ea typeface="Verdana" panose="020B0604030504040204" pitchFamily="34" charset="0"/>
                <a:cs typeface="Verdana" panose="020B0604030504040204" pitchFamily="34" charset="0"/>
              </a:rPr>
              <a:t>Krems</a:t>
            </a:r>
            <a:r>
              <a:rPr dirty="0">
                <a:latin typeface="Verdana" panose="020B0604030504040204" pitchFamily="34" charset="0"/>
                <a:ea typeface="Verdana" panose="020B0604030504040204" pitchFamily="34" charset="0"/>
                <a:cs typeface="Verdana" panose="020B0604030504040204" pitchFamily="34" charset="0"/>
              </a:rPr>
              <a:t> dans un </a:t>
            </a:r>
            <a:r>
              <a:rPr dirty="0" err="1">
                <a:latin typeface="Verdana" panose="020B0604030504040204" pitchFamily="34" charset="0"/>
                <a:ea typeface="Verdana" panose="020B0604030504040204" pitchFamily="34" charset="0"/>
                <a:cs typeface="Verdana" panose="020B0604030504040204" pitchFamily="34" charset="0"/>
              </a:rPr>
              <a:t>convoi</a:t>
            </a:r>
            <a:r>
              <a:rPr dirty="0">
                <a:latin typeface="Verdana" panose="020B0604030504040204" pitchFamily="34" charset="0"/>
                <a:ea typeface="Verdana" panose="020B0604030504040204" pitchFamily="34" charset="0"/>
                <a:cs typeface="Verdana" panose="020B0604030504040204" pitchFamily="34" charset="0"/>
              </a:rPr>
              <a:t> sanitaire </a:t>
            </a:r>
          </a:p>
          <a:p>
            <a:pPr marL="157012" indent="-157012" algn="just" defTabSz="530351">
              <a:lnSpc>
                <a:spcPct val="90000"/>
              </a:lnSpc>
              <a:spcBef>
                <a:spcPts val="500"/>
              </a:spcBef>
              <a:buSzPct val="100000"/>
              <a:buChar char="•"/>
              <a:defRPr sz="1566">
                <a:latin typeface="+mj-lt"/>
                <a:ea typeface="+mj-ea"/>
                <a:cs typeface="+mj-cs"/>
                <a:sym typeface="Cambria"/>
              </a:defRPr>
            </a:pPr>
            <a:r>
              <a:rPr dirty="0" err="1">
                <a:latin typeface="Verdana" panose="020B0604030504040204" pitchFamily="34" charset="0"/>
                <a:ea typeface="Verdana" panose="020B0604030504040204" pitchFamily="34" charset="0"/>
                <a:cs typeface="Verdana" panose="020B0604030504040204" pitchFamily="34" charset="0"/>
              </a:rPr>
              <a:t>Démobilisé</a:t>
            </a:r>
            <a:r>
              <a:rPr dirty="0">
                <a:latin typeface="Verdana" panose="020B0604030504040204" pitchFamily="34" charset="0"/>
                <a:ea typeface="Verdana" panose="020B0604030504040204" pitchFamily="34" charset="0"/>
                <a:cs typeface="Verdana" panose="020B0604030504040204" pitchFamily="34" charset="0"/>
              </a:rPr>
              <a:t> à Perpignan</a:t>
            </a:r>
            <a:r>
              <a:rPr lang="fr-FR" dirty="0">
                <a:latin typeface="Verdana" panose="020B0604030504040204" pitchFamily="34" charset="0"/>
                <a:ea typeface="Verdana" panose="020B0604030504040204" pitchFamily="34" charset="0"/>
                <a:cs typeface="Verdana" panose="020B0604030504040204" pitchFamily="34" charset="0"/>
              </a:rPr>
              <a:t> le 20 décembre 1940</a:t>
            </a:r>
            <a:endParaRPr dirty="0">
              <a:latin typeface="Verdana" panose="020B0604030504040204" pitchFamily="34" charset="0"/>
              <a:ea typeface="Verdana" panose="020B0604030504040204" pitchFamily="34" charset="0"/>
              <a:cs typeface="Verdana" panose="020B0604030504040204" pitchFamily="34" charset="0"/>
            </a:endParaRPr>
          </a:p>
          <a:p>
            <a:pPr marL="157012" indent="-157012" algn="just" defTabSz="530351">
              <a:lnSpc>
                <a:spcPct val="90000"/>
              </a:lnSpc>
              <a:spcBef>
                <a:spcPts val="500"/>
              </a:spcBef>
              <a:buSzPct val="100000"/>
              <a:buChar char="•"/>
              <a:defRPr sz="1566">
                <a:latin typeface="+mj-lt"/>
                <a:ea typeface="+mj-ea"/>
                <a:cs typeface="+mj-cs"/>
                <a:sym typeface="Cambria"/>
              </a:defRPr>
            </a:pPr>
            <a:r>
              <a:rPr lang="fr-FR" dirty="0">
                <a:latin typeface="Verdana" panose="020B0604030504040204" pitchFamily="34" charset="0"/>
                <a:ea typeface="Verdana" panose="020B0604030504040204" pitchFamily="34" charset="0"/>
                <a:cs typeface="Verdana" panose="020B0604030504040204" pitchFamily="34" charset="0"/>
              </a:rPr>
              <a:t>Le reste </a:t>
            </a:r>
            <a:r>
              <a:rPr dirty="0">
                <a:latin typeface="Verdana" panose="020B0604030504040204" pitchFamily="34" charset="0"/>
                <a:ea typeface="Verdana" panose="020B0604030504040204" pitchFamily="34" charset="0"/>
                <a:cs typeface="Verdana" panose="020B0604030504040204" pitchFamily="34" charset="0"/>
              </a:rPr>
              <a:t>de la guerre </a:t>
            </a:r>
            <a:r>
              <a:rPr lang="fr-FR" dirty="0">
                <a:latin typeface="Verdana" panose="020B0604030504040204" pitchFamily="34" charset="0"/>
                <a:ea typeface="Verdana" panose="020B0604030504040204" pitchFamily="34" charset="0"/>
                <a:cs typeface="Verdana" panose="020B0604030504040204" pitchFamily="34" charset="0"/>
              </a:rPr>
              <a:t>à Chatou en </a:t>
            </a:r>
            <a:r>
              <a:rPr dirty="0">
                <a:latin typeface="Verdana" panose="020B0604030504040204" pitchFamily="34" charset="0"/>
                <a:ea typeface="Verdana" panose="020B0604030504040204" pitchFamily="34" charset="0"/>
                <a:cs typeface="Verdana" panose="020B0604030504040204" pitchFamily="34" charset="0"/>
              </a:rPr>
              <a:t>r</a:t>
            </a:r>
            <a:r>
              <a:rPr lang="fr-FR" dirty="0" err="1">
                <a:latin typeface="Verdana" panose="020B0604030504040204" pitchFamily="34" charset="0"/>
                <a:ea typeface="Verdana" panose="020B0604030504040204" pitchFamily="34" charset="0"/>
                <a:cs typeface="Verdana" panose="020B0604030504040204" pitchFamily="34" charset="0"/>
              </a:rPr>
              <a:t>é</a:t>
            </a:r>
            <a:r>
              <a:rPr dirty="0" err="1">
                <a:latin typeface="Verdana" panose="020B0604030504040204" pitchFamily="34" charset="0"/>
                <a:ea typeface="Verdana" panose="020B0604030504040204" pitchFamily="34" charset="0"/>
                <a:cs typeface="Verdana" panose="020B0604030504040204" pitchFamily="34" charset="0"/>
              </a:rPr>
              <a:t>gion</a:t>
            </a:r>
            <a:r>
              <a:rPr dirty="0">
                <a:latin typeface="Verdana" panose="020B0604030504040204" pitchFamily="34" charset="0"/>
                <a:ea typeface="Verdana" panose="020B0604030504040204" pitchFamily="34" charset="0"/>
                <a:cs typeface="Verdana" panose="020B0604030504040204" pitchFamily="34" charset="0"/>
              </a:rPr>
              <a:t> </a:t>
            </a:r>
            <a:r>
              <a:rPr lang="fr-FR" dirty="0">
                <a:latin typeface="Verdana" panose="020B0604030504040204" pitchFamily="34" charset="0"/>
                <a:ea typeface="Verdana" panose="020B0604030504040204" pitchFamily="34" charset="0"/>
                <a:cs typeface="Verdana" panose="020B0604030504040204" pitchFamily="34" charset="0"/>
              </a:rPr>
              <a:t>p</a:t>
            </a:r>
            <a:r>
              <a:rPr dirty="0" err="1">
                <a:latin typeface="Verdana" panose="020B0604030504040204" pitchFamily="34" charset="0"/>
                <a:ea typeface="Verdana" panose="020B0604030504040204" pitchFamily="34" charset="0"/>
                <a:cs typeface="Verdana" panose="020B0604030504040204" pitchFamily="34" charset="0"/>
              </a:rPr>
              <a:t>arisienne</a:t>
            </a: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3" name="Espace réservé du numéro de diapositive 2">
            <a:extLst>
              <a:ext uri="{FF2B5EF4-FFF2-40B4-BE49-F238E27FC236}">
                <a16:creationId xmlns:a16="http://schemas.microsoft.com/office/drawing/2014/main" id="{3AAA1361-7142-1416-1ED2-BCD917634E32}"/>
              </a:ext>
            </a:extLst>
          </p:cNvPr>
          <p:cNvSpPr>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757575"/>
                </a:solidFill>
                <a:effectLst/>
                <a:uFillTx/>
                <a:latin typeface="Aptos"/>
                <a:ea typeface="Aptos"/>
                <a:cs typeface="Apto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9pPr>
          </a:lstStyle>
          <a:p>
            <a:fld id="{86CB4B4D-7CA3-9044-876B-883B54F8677D}" type="slidenum">
              <a:rPr lang="fr-FR" smtClean="0"/>
              <a:pPr/>
              <a:t>6</a:t>
            </a:fld>
            <a:endParaRPr lang="fr-FR"/>
          </a:p>
        </p:txBody>
      </p:sp>
      <p:sp>
        <p:nvSpPr>
          <p:cNvPr id="2" name="Espace réservé du pied de page 1">
            <a:extLst>
              <a:ext uri="{FF2B5EF4-FFF2-40B4-BE49-F238E27FC236}">
                <a16:creationId xmlns:a16="http://schemas.microsoft.com/office/drawing/2014/main" id="{908EAB1B-AD6F-7D4F-B93D-3EE0FA3420AF}"/>
              </a:ext>
            </a:extLst>
          </p:cNvPr>
          <p:cNvSpPr>
            <a:spLocks noGrp="1"/>
          </p:cNvSpPr>
          <p:nvPr>
            <p:ph type="ftr" sz="quarter" idx="11"/>
          </p:nvPr>
        </p:nvSpPr>
        <p:spPr/>
        <p:txBody>
          <a:bodyPr/>
          <a:lstStyle/>
          <a:p>
            <a:r>
              <a:rPr lang="fr-FR"/>
              <a:t>Présentation Rob Roy / Claude Simon – Séminaire ALCS Arras 01-06-2024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Image 2" descr="Image 2"/>
          <p:cNvPicPr>
            <a:picLocks noChangeAspect="1"/>
          </p:cNvPicPr>
          <p:nvPr/>
        </p:nvPicPr>
        <p:blipFill>
          <a:blip r:embed="rId2"/>
          <a:stretch>
            <a:fillRect/>
          </a:stretch>
        </p:blipFill>
        <p:spPr>
          <a:xfrm>
            <a:off x="3397919" y="365760"/>
            <a:ext cx="8265762" cy="5689600"/>
          </a:xfrm>
          <a:prstGeom prst="rect">
            <a:avLst/>
          </a:prstGeom>
          <a:ln w="12700">
            <a:miter lim="400000"/>
          </a:ln>
        </p:spPr>
      </p:pic>
      <p:sp>
        <p:nvSpPr>
          <p:cNvPr id="2" name="ZoneTexte 1">
            <a:extLst>
              <a:ext uri="{FF2B5EF4-FFF2-40B4-BE49-F238E27FC236}">
                <a16:creationId xmlns:a16="http://schemas.microsoft.com/office/drawing/2014/main" id="{D7D746F4-4EA4-22A3-927C-CC281E664816}"/>
              </a:ext>
            </a:extLst>
          </p:cNvPr>
          <p:cNvSpPr txBox="1"/>
          <p:nvPr/>
        </p:nvSpPr>
        <p:spPr>
          <a:xfrm>
            <a:off x="164592" y="123952"/>
            <a:ext cx="2916936"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sym typeface="Aptos"/>
              </a:rPr>
              <a:t>10 mai 1940 Bombardement de l'aérodrome de Reims</a:t>
            </a:r>
          </a:p>
        </p:txBody>
      </p:sp>
      <p:sp>
        <p:nvSpPr>
          <p:cNvPr id="4" name="Espace réservé du numéro de diapositive 3">
            <a:extLst>
              <a:ext uri="{FF2B5EF4-FFF2-40B4-BE49-F238E27FC236}">
                <a16:creationId xmlns:a16="http://schemas.microsoft.com/office/drawing/2014/main" id="{EE2624E5-3068-2320-E067-A6F781354E26}"/>
              </a:ext>
            </a:extLst>
          </p:cNvPr>
          <p:cNvSpPr>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757575"/>
                </a:solidFill>
                <a:effectLst/>
                <a:uFillTx/>
                <a:latin typeface="Aptos"/>
                <a:ea typeface="Aptos"/>
                <a:cs typeface="Apto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9pPr>
          </a:lstStyle>
          <a:p>
            <a:fld id="{86CB4B4D-7CA3-9044-876B-883B54F8677D}" type="slidenum">
              <a:rPr lang="fr-FR" smtClean="0"/>
              <a:pPr/>
              <a:t>7</a:t>
            </a:fld>
            <a:endParaRPr lang="fr-FR"/>
          </a:p>
        </p:txBody>
      </p:sp>
      <p:sp>
        <p:nvSpPr>
          <p:cNvPr id="3" name="Espace réservé du pied de page 2">
            <a:extLst>
              <a:ext uri="{FF2B5EF4-FFF2-40B4-BE49-F238E27FC236}">
                <a16:creationId xmlns:a16="http://schemas.microsoft.com/office/drawing/2014/main" id="{12BCCA07-8AD5-90C9-E8DD-5CC2587E07F2}"/>
              </a:ext>
            </a:extLst>
          </p:cNvPr>
          <p:cNvSpPr>
            <a:spLocks noGrp="1"/>
          </p:cNvSpPr>
          <p:nvPr>
            <p:ph type="ftr" sz="quarter" idx="11"/>
          </p:nvPr>
        </p:nvSpPr>
        <p:spPr/>
        <p:txBody>
          <a:bodyPr/>
          <a:lstStyle/>
          <a:p>
            <a:r>
              <a:rPr lang="fr-FR" dirty="0"/>
              <a:t>Présentation Rob Roy / Claude Simon – Séminaire ALCS Arras 01-06-2024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Picture 2" descr="Picture 2"/>
          <p:cNvPicPr>
            <a:picLocks noChangeAspect="1"/>
          </p:cNvPicPr>
          <p:nvPr/>
        </p:nvPicPr>
        <p:blipFill>
          <a:blip r:embed="rId2"/>
          <a:stretch>
            <a:fillRect/>
          </a:stretch>
        </p:blipFill>
        <p:spPr>
          <a:xfrm>
            <a:off x="3212895" y="493776"/>
            <a:ext cx="8511558" cy="5736336"/>
          </a:xfrm>
          <a:prstGeom prst="rect">
            <a:avLst/>
          </a:prstGeom>
          <a:ln w="12700">
            <a:miter lim="400000"/>
          </a:ln>
        </p:spPr>
      </p:pic>
      <p:sp>
        <p:nvSpPr>
          <p:cNvPr id="3" name="ZoneTexte 2">
            <a:extLst>
              <a:ext uri="{FF2B5EF4-FFF2-40B4-BE49-F238E27FC236}">
                <a16:creationId xmlns:a16="http://schemas.microsoft.com/office/drawing/2014/main" id="{BF068061-5B4F-DA1A-D064-D5311F1140D8}"/>
              </a:ext>
            </a:extLst>
          </p:cNvPr>
          <p:cNvSpPr txBox="1"/>
          <p:nvPr/>
        </p:nvSpPr>
        <p:spPr>
          <a:xfrm>
            <a:off x="278696" y="256032"/>
            <a:ext cx="200152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24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cs typeface="Verdana" panose="020B0604030504040204" pitchFamily="34" charset="0"/>
                <a:sym typeface="Aptos"/>
              </a:rPr>
              <a:t>Tous vers Dunkerque</a:t>
            </a:r>
          </a:p>
        </p:txBody>
      </p:sp>
      <p:sp>
        <p:nvSpPr>
          <p:cNvPr id="4" name="Espace réservé du numéro de diapositive 3">
            <a:extLst>
              <a:ext uri="{FF2B5EF4-FFF2-40B4-BE49-F238E27FC236}">
                <a16:creationId xmlns:a16="http://schemas.microsoft.com/office/drawing/2014/main" id="{B7F17787-D988-859E-21C1-F2F1B6EFEAAF}"/>
              </a:ext>
            </a:extLst>
          </p:cNvPr>
          <p:cNvSpPr>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757575"/>
                </a:solidFill>
                <a:effectLst/>
                <a:uFillTx/>
                <a:latin typeface="Aptos"/>
                <a:ea typeface="Aptos"/>
                <a:cs typeface="Apto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9pPr>
          </a:lstStyle>
          <a:p>
            <a:fld id="{86CB4B4D-7CA3-9044-876B-883B54F8677D}" type="slidenum">
              <a:rPr lang="fr-FR" smtClean="0"/>
              <a:pPr/>
              <a:t>8</a:t>
            </a:fld>
            <a:endParaRPr lang="fr-FR"/>
          </a:p>
        </p:txBody>
      </p:sp>
      <p:sp>
        <p:nvSpPr>
          <p:cNvPr id="2" name="Espace réservé du pied de page 1">
            <a:extLst>
              <a:ext uri="{FF2B5EF4-FFF2-40B4-BE49-F238E27FC236}">
                <a16:creationId xmlns:a16="http://schemas.microsoft.com/office/drawing/2014/main" id="{8DDF4748-00DA-E648-0C0C-E16061A25DEC}"/>
              </a:ext>
            </a:extLst>
          </p:cNvPr>
          <p:cNvSpPr>
            <a:spLocks noGrp="1"/>
          </p:cNvSpPr>
          <p:nvPr>
            <p:ph type="ftr" sz="quarter" idx="11"/>
          </p:nvPr>
        </p:nvSpPr>
        <p:spPr/>
        <p:txBody>
          <a:bodyPr/>
          <a:lstStyle/>
          <a:p>
            <a:r>
              <a:rPr lang="fr-FR"/>
              <a:t>Présentation Rob Roy / Claude Simon – Séminaire ALCS Arras 01-06-2024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Image 2" descr="Image 2"/>
          <p:cNvPicPr>
            <a:picLocks noChangeAspect="1"/>
          </p:cNvPicPr>
          <p:nvPr/>
        </p:nvPicPr>
        <p:blipFill>
          <a:blip r:embed="rId2"/>
          <a:stretch>
            <a:fillRect/>
          </a:stretch>
        </p:blipFill>
        <p:spPr>
          <a:xfrm>
            <a:off x="4818043" y="658368"/>
            <a:ext cx="7253052" cy="4963159"/>
          </a:xfrm>
          <a:prstGeom prst="rect">
            <a:avLst/>
          </a:prstGeom>
          <a:ln w="12700">
            <a:miter lim="400000"/>
          </a:ln>
        </p:spPr>
      </p:pic>
      <p:sp>
        <p:nvSpPr>
          <p:cNvPr id="2" name="ZoneTexte 1">
            <a:extLst>
              <a:ext uri="{FF2B5EF4-FFF2-40B4-BE49-F238E27FC236}">
                <a16:creationId xmlns:a16="http://schemas.microsoft.com/office/drawing/2014/main" id="{A1C6C52F-066A-69A6-3FD5-A3678DD0B6A5}"/>
              </a:ext>
            </a:extLst>
          </p:cNvPr>
          <p:cNvSpPr txBox="1"/>
          <p:nvPr/>
        </p:nvSpPr>
        <p:spPr>
          <a:xfrm>
            <a:off x="329887" y="863600"/>
            <a:ext cx="4187249" cy="4278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indent="0" algn="just" defTabSz="612648">
              <a:spcBef>
                <a:spcPts val="600"/>
              </a:spcBef>
              <a:buSzTx/>
              <a:buFontTx/>
              <a:buNone/>
              <a:defRPr sz="1876">
                <a:latin typeface="+mj-lt"/>
                <a:ea typeface="+mj-ea"/>
                <a:cs typeface="+mj-cs"/>
                <a:sym typeface="Cambria"/>
              </a:defRPr>
            </a:pPr>
            <a:r>
              <a:rPr lang="fr-FR" sz="1400" dirty="0">
                <a:latin typeface="Verdana" panose="020B0604030504040204" pitchFamily="34" charset="0"/>
                <a:ea typeface="Verdana" panose="020B0604030504040204" pitchFamily="34" charset="0"/>
                <a:cs typeface="Verdana" panose="020B0604030504040204" pitchFamily="34" charset="0"/>
              </a:rPr>
              <a:t>[…] après quoi il s’écoula encore un temps assez long jusqu’à ce qu’à la fin l’ordre vînt de repartir et presque aussitôt ils distinguèrent les premières maisons, un peu plus noires encore que le ciel.</a:t>
            </a:r>
          </a:p>
          <a:p>
            <a:pPr marL="0" indent="0" algn="just" defTabSz="612648">
              <a:spcBef>
                <a:spcPts val="600"/>
              </a:spcBef>
              <a:buSzTx/>
              <a:buFontTx/>
              <a:buNone/>
              <a:defRPr sz="1876">
                <a:latin typeface="+mj-lt"/>
                <a:ea typeface="+mj-ea"/>
                <a:cs typeface="+mj-cs"/>
                <a:sym typeface="Cambria"/>
              </a:defRPr>
            </a:pPr>
            <a:r>
              <a:rPr lang="fr-FR" sz="1400" dirty="0">
                <a:latin typeface="Verdana" panose="020B0604030504040204" pitchFamily="34" charset="0"/>
                <a:ea typeface="Verdana" panose="020B0604030504040204" pitchFamily="34" charset="0"/>
                <a:cs typeface="Verdana" panose="020B0604030504040204" pitchFamily="34" charset="0"/>
              </a:rPr>
              <a:t>       Puis ils furent dans la grange, avec cette fille tenant la lampe au bout de son bras levé, semblable à une apparition : quelque chose comme une de ces vieilles peintures au jus de pipe : brun (ou plutôt bitumeux) et tiède, et, pour ainsi dire, non pas tant l’intérieur d’un bâtiment que, semblait-il, comme s’ils avaient pénétré (pénétrant en même temps dans l’odeur âcre des bêtes, du foin) dans une sorte d’espace organique, viscéral […]</a:t>
            </a:r>
          </a:p>
          <a:p>
            <a:pPr marL="0" indent="0" defTabSz="612648">
              <a:spcBef>
                <a:spcPts val="600"/>
              </a:spcBef>
              <a:buSzTx/>
              <a:buFontTx/>
              <a:buNone/>
              <a:defRPr sz="1809">
                <a:latin typeface="+mj-lt"/>
                <a:ea typeface="+mj-ea"/>
                <a:cs typeface="+mj-cs"/>
                <a:sym typeface="Cambria"/>
              </a:defRPr>
            </a:pPr>
            <a:endParaRPr lang="fr-FR" sz="1400" dirty="0">
              <a:latin typeface="Verdana" panose="020B0604030504040204" pitchFamily="34" charset="0"/>
              <a:ea typeface="Verdana" panose="020B0604030504040204" pitchFamily="34" charset="0"/>
              <a:cs typeface="Verdana" panose="020B0604030504040204" pitchFamily="34" charset="0"/>
            </a:endParaRPr>
          </a:p>
          <a:p>
            <a:pPr marL="0" indent="0" defTabSz="612648">
              <a:spcBef>
                <a:spcPts val="600"/>
              </a:spcBef>
              <a:buSzTx/>
              <a:buFontTx/>
              <a:buNone/>
              <a:defRPr sz="1809" i="1">
                <a:latin typeface="+mj-lt"/>
                <a:ea typeface="+mj-ea"/>
                <a:cs typeface="+mj-cs"/>
                <a:sym typeface="Cambria"/>
              </a:defRPr>
            </a:pPr>
            <a:r>
              <a:rPr lang="fr-FR" sz="1400" dirty="0">
                <a:latin typeface="Verdana" panose="020B0604030504040204" pitchFamily="34" charset="0"/>
                <a:ea typeface="Verdana" panose="020B0604030504040204" pitchFamily="34" charset="0"/>
                <a:cs typeface="Verdana" panose="020B0604030504040204" pitchFamily="34" charset="0"/>
              </a:rPr>
              <a:t>La Route des Flandres (</a:t>
            </a:r>
            <a:r>
              <a:rPr lang="fr-FR" sz="1400" i="0" dirty="0">
                <a:latin typeface="Verdana" panose="020B0604030504040204" pitchFamily="34" charset="0"/>
                <a:ea typeface="Verdana" panose="020B0604030504040204" pitchFamily="34" charset="0"/>
                <a:cs typeface="Verdana" panose="020B0604030504040204" pitchFamily="34" charset="0"/>
              </a:rPr>
              <a:t>I, p. 217-218)</a:t>
            </a:r>
          </a:p>
        </p:txBody>
      </p:sp>
      <p:sp>
        <p:nvSpPr>
          <p:cNvPr id="3" name="ZoneTexte 2">
            <a:extLst>
              <a:ext uri="{FF2B5EF4-FFF2-40B4-BE49-F238E27FC236}">
                <a16:creationId xmlns:a16="http://schemas.microsoft.com/office/drawing/2014/main" id="{AC4817C9-A3B3-C6CD-0D47-D46BED5FDDFB}"/>
              </a:ext>
            </a:extLst>
          </p:cNvPr>
          <p:cNvSpPr txBox="1"/>
          <p:nvPr/>
        </p:nvSpPr>
        <p:spPr>
          <a:xfrm>
            <a:off x="329887" y="162037"/>
            <a:ext cx="1663274"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0000"/>
                </a:solidFill>
                <a:effectLst/>
                <a:uFillTx/>
                <a:latin typeface="Aptos"/>
                <a:ea typeface="Aptos"/>
                <a:cs typeface="Aptos"/>
                <a:sym typeface="Aptos"/>
              </a:rPr>
              <a:t>La Grange</a:t>
            </a:r>
          </a:p>
        </p:txBody>
      </p:sp>
      <p:sp>
        <p:nvSpPr>
          <p:cNvPr id="5" name="Espace réservé du numéro de diapositive 4">
            <a:extLst>
              <a:ext uri="{FF2B5EF4-FFF2-40B4-BE49-F238E27FC236}">
                <a16:creationId xmlns:a16="http://schemas.microsoft.com/office/drawing/2014/main" id="{E940053E-E214-3F70-082A-5D15203EAE72}"/>
              </a:ext>
            </a:extLst>
          </p:cNvPr>
          <p:cNvSpPr>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757575"/>
                </a:solidFill>
                <a:effectLst/>
                <a:uFillTx/>
                <a:latin typeface="Aptos"/>
                <a:ea typeface="Aptos"/>
                <a:cs typeface="Apto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ptos"/>
                <a:ea typeface="Aptos"/>
                <a:cs typeface="Aptos"/>
                <a:sym typeface="Aptos"/>
              </a:defRPr>
            </a:lvl9pPr>
          </a:lstStyle>
          <a:p>
            <a:fld id="{86CB4B4D-7CA3-9044-876B-883B54F8677D}" type="slidenum">
              <a:rPr lang="fr-FR" smtClean="0"/>
              <a:pPr/>
              <a:t>9</a:t>
            </a:fld>
            <a:endParaRPr lang="fr-FR"/>
          </a:p>
        </p:txBody>
      </p:sp>
      <p:sp>
        <p:nvSpPr>
          <p:cNvPr id="4" name="Espace réservé du pied de page 3">
            <a:extLst>
              <a:ext uri="{FF2B5EF4-FFF2-40B4-BE49-F238E27FC236}">
                <a16:creationId xmlns:a16="http://schemas.microsoft.com/office/drawing/2014/main" id="{608FA8BB-B82C-55A8-3A3A-B295F0EFF5C5}"/>
              </a:ext>
            </a:extLst>
          </p:cNvPr>
          <p:cNvSpPr>
            <a:spLocks noGrp="1"/>
          </p:cNvSpPr>
          <p:nvPr>
            <p:ph type="ftr" sz="quarter" idx="11"/>
          </p:nvPr>
        </p:nvSpPr>
        <p:spPr/>
        <p:txBody>
          <a:bodyPr/>
          <a:lstStyle/>
          <a:p>
            <a:r>
              <a:rPr lang="fr-FR"/>
              <a:t>Présentation Rob Roy / Claude Simon – Séminaire ALCS Arras 01-06-2024</a:t>
            </a: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447</TotalTime>
  <Words>2478</Words>
  <Application>Microsoft Office PowerPoint</Application>
  <PresentationFormat>Grand écran</PresentationFormat>
  <Paragraphs>174</Paragraphs>
  <Slides>32</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32</vt:i4>
      </vt:variant>
    </vt:vector>
  </HeadingPairs>
  <TitlesOfParts>
    <vt:vector size="38" baseType="lpstr">
      <vt:lpstr>Aptos</vt:lpstr>
      <vt:lpstr>Aptos Display</vt:lpstr>
      <vt:lpstr>Arial</vt:lpstr>
      <vt:lpstr>Lora</vt:lpstr>
      <vt:lpstr>Verdana</vt:lpstr>
      <vt:lpstr>Thème Office</vt:lpstr>
      <vt:lpstr>Présentation PowerPoint</vt:lpstr>
      <vt:lpstr>Robert de la Riviere dit Rob Roy peintre aquarelliste  1909-1992  Né à Mont-de-Marsan dans les Landes, le 3 octobre 1909, Rob Roy (pseudonyme à partir des initiales de son nom Robert de la Riviere et du nom du célèbre héros de Walter Scott) fut, dès sa jeunesse un amoureux fou de l’automobile et du dessin. Rob Roy est un des illustrateurs reconnus dans le domaine de l’automobile et plus particulièrement de la période de l’entre-deux guerres. On a  répertorié plus de 600 illustrations dont une grande partie ont été données au musée national de Compiègne et aux archives nationales.  Les carnets de guerre  sont un objet singulier dans sa production: ils relatent son expérience intime en tant que militaire et prisonnier durant les années 1940/41.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L’avion mouchard</vt:lpstr>
      <vt:lpstr> […] mais ce n’était pas seulement cela, pas non plus la soudaine attaque d’avions cherchant à les tuer (et non pas, à vrai dire, les quatre cavaliers en particulier : mitraillant la route et tout ce qui y bougeait — ou même n’y bougeait pas (à vrai dire encore ils (les quatre cavaliers) semblaient les seuls à la suivre), mitraillant donc en quelque sorte par routine, négligemment si l’on peut dire : au reste, depuis six jours, ils y étaient habitués : sauter à bas de son cheval, courir au fossé le plus proche et s’y allonger était devenu une série de réflexes tellement routiniers qu’ils n’avaient même plus besoin de commander à leurs muscles […] </vt:lpstr>
      <vt:lpstr>Présentation PowerPoint</vt:lpstr>
      <vt:lpstr>Les chars</vt:lpstr>
      <vt:lpstr>Présentation PowerPoint</vt:lpstr>
      <vt:lpstr>Présentation PowerPoint</vt:lpstr>
      <vt:lpstr>Présentation PowerPoint</vt:lpstr>
      <vt:lpstr>Rob Roy est   fait prisonnier le 16 juin 1940 un mois après Claude Simon</vt:lpstr>
      <vt:lpstr>Sur le bord de la route</vt:lpstr>
      <vt:lpstr>Présentation PowerPoint</vt:lpstr>
      <vt:lpstr>Présentation PowerPoint</vt:lpstr>
      <vt:lpstr>Dans le wagon à bestiaux</vt:lpstr>
      <vt:lpstr>Présentation PowerPoint</vt:lpstr>
      <vt:lpstr>Arrivée de Rob Roy au Stalag XVII B  à Krems en Autriche le 25 août   trois mois après le transfert de Claude Simon au Stalag IV B de Muhlberg  en Allemagne </vt:lpstr>
      <vt:lpstr>Présentation PowerPoint</vt:lpstr>
      <vt:lpstr>À l'intérieur des baraques </vt:lpstr>
      <vt:lpstr>Présentation PowerPoint</vt:lpstr>
      <vt:lpstr>Présentation PowerPoint</vt:lpstr>
      <vt:lpstr>Constance 13 décembre 1940 </vt:lpstr>
      <vt:lpstr>Présentation PowerPoint</vt:lpstr>
      <vt:lpstr>Fin de la guerre, Tous aux abris </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De la Riviere Association Amis de Rob Roy</dc:creator>
  <cp:lastModifiedBy>Genin Christine</cp:lastModifiedBy>
  <cp:revision>18</cp:revision>
  <dcterms:created xsi:type="dcterms:W3CDTF">2024-05-21T10:34:33Z</dcterms:created>
  <dcterms:modified xsi:type="dcterms:W3CDTF">2024-06-01T12:13:46Z</dcterms:modified>
</cp:coreProperties>
</file>